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057" r:id="rId2"/>
  </p:sldMasterIdLst>
  <p:notesMasterIdLst>
    <p:notesMasterId r:id="rId47"/>
  </p:notesMasterIdLst>
  <p:handoutMasterIdLst>
    <p:handoutMasterId r:id="rId48"/>
  </p:handoutMasterIdLst>
  <p:sldIdLst>
    <p:sldId id="812" r:id="rId3"/>
    <p:sldId id="500" r:id="rId4"/>
    <p:sldId id="791" r:id="rId5"/>
    <p:sldId id="906" r:id="rId6"/>
    <p:sldId id="908" r:id="rId7"/>
    <p:sldId id="909" r:id="rId8"/>
    <p:sldId id="910" r:id="rId9"/>
    <p:sldId id="911" r:id="rId10"/>
    <p:sldId id="912" r:id="rId11"/>
    <p:sldId id="913" r:id="rId12"/>
    <p:sldId id="921" r:id="rId13"/>
    <p:sldId id="923" r:id="rId14"/>
    <p:sldId id="924" r:id="rId15"/>
    <p:sldId id="925" r:id="rId16"/>
    <p:sldId id="926" r:id="rId17"/>
    <p:sldId id="927" r:id="rId18"/>
    <p:sldId id="928" r:id="rId19"/>
    <p:sldId id="930" r:id="rId20"/>
    <p:sldId id="931" r:id="rId21"/>
    <p:sldId id="939" r:id="rId22"/>
    <p:sldId id="941" r:id="rId23"/>
    <p:sldId id="942" r:id="rId24"/>
    <p:sldId id="943" r:id="rId25"/>
    <p:sldId id="945" r:id="rId26"/>
    <p:sldId id="946" r:id="rId27"/>
    <p:sldId id="954" r:id="rId28"/>
    <p:sldId id="956" r:id="rId29"/>
    <p:sldId id="957" r:id="rId30"/>
    <p:sldId id="958" r:id="rId31"/>
    <p:sldId id="959" r:id="rId32"/>
    <p:sldId id="960" r:id="rId33"/>
    <p:sldId id="961" r:id="rId34"/>
    <p:sldId id="963" r:id="rId35"/>
    <p:sldId id="964" r:id="rId36"/>
    <p:sldId id="965" r:id="rId37"/>
    <p:sldId id="966" r:id="rId38"/>
    <p:sldId id="968" r:id="rId39"/>
    <p:sldId id="969" r:id="rId40"/>
    <p:sldId id="970" r:id="rId41"/>
    <p:sldId id="971" r:id="rId42"/>
    <p:sldId id="977" r:id="rId43"/>
    <p:sldId id="979" r:id="rId44"/>
    <p:sldId id="980" r:id="rId45"/>
    <p:sldId id="981" r:id="rId4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C0C4"/>
    <a:srgbClr val="678DC5"/>
    <a:srgbClr val="3E67A4"/>
    <a:srgbClr val="3E8DC5"/>
    <a:srgbClr val="5F5F65"/>
    <a:srgbClr val="7E7E86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29" autoAdjust="0"/>
    <p:restoredTop sz="89277" autoAdjust="0"/>
  </p:normalViewPr>
  <p:slideViewPr>
    <p:cSldViewPr snapToGrid="0">
      <p:cViewPr varScale="1">
        <p:scale>
          <a:sx n="97" d="100"/>
          <a:sy n="97" d="100"/>
        </p:scale>
        <p:origin x="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8.xml"/><Relationship Id="rId18" Type="http://schemas.openxmlformats.org/officeDocument/2006/relationships/slide" Target="slides/slide25.xml"/><Relationship Id="rId26" Type="http://schemas.openxmlformats.org/officeDocument/2006/relationships/slide" Target="slides/slide35.xml"/><Relationship Id="rId3" Type="http://schemas.openxmlformats.org/officeDocument/2006/relationships/slide" Target="slides/slide6.xml"/><Relationship Id="rId21" Type="http://schemas.openxmlformats.org/officeDocument/2006/relationships/slide" Target="slides/slide30.xml"/><Relationship Id="rId7" Type="http://schemas.openxmlformats.org/officeDocument/2006/relationships/slide" Target="slides/slide10.xml"/><Relationship Id="rId12" Type="http://schemas.openxmlformats.org/officeDocument/2006/relationships/slide" Target="slides/slide17.xml"/><Relationship Id="rId17" Type="http://schemas.openxmlformats.org/officeDocument/2006/relationships/slide" Target="slides/slide24.xml"/><Relationship Id="rId25" Type="http://schemas.openxmlformats.org/officeDocument/2006/relationships/slide" Target="slides/slide34.xml"/><Relationship Id="rId33" Type="http://schemas.openxmlformats.org/officeDocument/2006/relationships/slide" Target="slides/slide44.xml"/><Relationship Id="rId2" Type="http://schemas.openxmlformats.org/officeDocument/2006/relationships/slide" Target="slides/slide5.xml"/><Relationship Id="rId16" Type="http://schemas.openxmlformats.org/officeDocument/2006/relationships/slide" Target="slides/slide23.xml"/><Relationship Id="rId20" Type="http://schemas.openxmlformats.org/officeDocument/2006/relationships/slide" Target="slides/slide29.xml"/><Relationship Id="rId29" Type="http://schemas.openxmlformats.org/officeDocument/2006/relationships/slide" Target="slides/slide38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6.xml"/><Relationship Id="rId24" Type="http://schemas.openxmlformats.org/officeDocument/2006/relationships/slide" Target="slides/slide33.xml"/><Relationship Id="rId32" Type="http://schemas.openxmlformats.org/officeDocument/2006/relationships/slide" Target="slides/slide43.xml"/><Relationship Id="rId5" Type="http://schemas.openxmlformats.org/officeDocument/2006/relationships/slide" Target="slides/slide8.xml"/><Relationship Id="rId15" Type="http://schemas.openxmlformats.org/officeDocument/2006/relationships/slide" Target="slides/slide22.xml"/><Relationship Id="rId23" Type="http://schemas.openxmlformats.org/officeDocument/2006/relationships/slide" Target="slides/slide32.xml"/><Relationship Id="rId28" Type="http://schemas.openxmlformats.org/officeDocument/2006/relationships/slide" Target="slides/slide37.xml"/><Relationship Id="rId10" Type="http://schemas.openxmlformats.org/officeDocument/2006/relationships/slide" Target="slides/slide15.xml"/><Relationship Id="rId19" Type="http://schemas.openxmlformats.org/officeDocument/2006/relationships/slide" Target="slides/slide28.xml"/><Relationship Id="rId31" Type="http://schemas.openxmlformats.org/officeDocument/2006/relationships/slide" Target="slides/slide40.xml"/><Relationship Id="rId4" Type="http://schemas.openxmlformats.org/officeDocument/2006/relationships/slide" Target="slides/slide7.xml"/><Relationship Id="rId9" Type="http://schemas.openxmlformats.org/officeDocument/2006/relationships/slide" Target="slides/slide14.xml"/><Relationship Id="rId14" Type="http://schemas.openxmlformats.org/officeDocument/2006/relationships/slide" Target="slides/slide19.xml"/><Relationship Id="rId22" Type="http://schemas.openxmlformats.org/officeDocument/2006/relationships/slide" Target="slides/slide31.xml"/><Relationship Id="rId27" Type="http://schemas.openxmlformats.org/officeDocument/2006/relationships/slide" Target="slides/slide36.xml"/><Relationship Id="rId30" Type="http://schemas.openxmlformats.org/officeDocument/2006/relationships/slide" Target="slides/slide39.xml"/><Relationship Id="rId8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CD9030C1-C977-B14B-8EB7-BA2B30FCDB63}" type="slidenum">
              <a:rPr sz="800"/>
              <a:pPr/>
              <a:t>1</a:t>
            </a:fld>
            <a:endParaRPr lang="ru-RU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>
                <a:solidFill>
                  <a:srgbClr val="000000"/>
                </a:solidFill>
              </a:rPr>
              <a:pPr algn="l" rtl="0"/>
              <a:t>10</a:t>
            </a:fld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62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CD9030C1-C977-B14B-8EB7-BA2B30FCDB63}" type="slidenum">
              <a:rPr sz="800"/>
              <a:pPr algn="l" rtl="0"/>
              <a:t>11</a:t>
            </a:fld>
            <a:endParaRPr lang="ru-RU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l" rtl="0"/>
            <a:fld id="{F602A389-8690-465F-BB28-DC61C90E42E7}" type="slidenum">
              <a:rPr/>
              <a:pPr algn="l" rtl="0"/>
              <a:t>12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algn="l" rtl="0">
              <a:buFontTx/>
              <a:buNone/>
            </a:pPr>
            <a:r>
              <a:rPr lang="ru-RU" b="0" i="0" u="none" baseline="0"/>
              <a:t>Программа сетевой академии Cisco</a:t>
            </a:r>
          </a:p>
          <a:p>
            <a:pPr algn="l" rtl="0">
              <a:buFontTx/>
              <a:buNone/>
            </a:pPr>
            <a:r>
              <a:rPr lang="ru-RU" b="0" i="0" u="none" baseline="0"/>
              <a:t>Введение в кибербезопасность, версия 2.0</a:t>
            </a:r>
            <a:endParaRPr lang="ru-RU" b="0" dirty="0"/>
          </a:p>
          <a:p>
            <a:pPr algn="l" rtl="0">
              <a:buFontTx/>
              <a:buNone/>
            </a:pPr>
            <a:r>
              <a:rPr lang="ru-RU" sz="1300" b="0" i="0" u="none" baseline="0"/>
              <a:t>Глава </a:t>
            </a:r>
            <a:r>
              <a:rPr lang="ru-RU" sz="1400" b="0" i="0" u="none" baseline="0">
                <a:latin typeface="Arial" charset="0"/>
              </a:rPr>
              <a:t>2. Атаки, понятия и техники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13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14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37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15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113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16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543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17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687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18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ru-RU" sz="1200" b="0" i="0" u="non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 </a:t>
            </a:r>
            <a:r>
              <a:rPr lang="ru-RU" sz="1200" b="0" i="0" u="none" baseline="0"/>
              <a:t>Ландшафт кибербезопасности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ru-RU" b="0" i="0" u="none" baseline="0">
                <a:latin typeface="Arial" charset="0"/>
              </a:rPr>
              <a:t>2.2.1. </a:t>
            </a:r>
            <a:r>
              <a:rPr lang="ru-RU" b="0" i="0" u="none" baseline="0"/>
              <a:t>Смешанная атака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386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19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58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CD9030C1-C977-B14B-8EB7-BA2B30FCDB63}" type="slidenum">
              <a:rPr sz="800"/>
              <a:pPr algn="l" rtl="0"/>
              <a:t>2</a:t>
            </a:fld>
            <a:endParaRPr lang="ru-RU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CD9030C1-C977-B14B-8EB7-BA2B30FCDB63}" type="slidenum">
              <a:rPr sz="800"/>
              <a:pPr algn="l" rtl="0"/>
              <a:t>20</a:t>
            </a:fld>
            <a:endParaRPr lang="ru-RU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l" rtl="0"/>
            <a:fld id="{F602A389-8690-465F-BB28-DC61C90E42E7}" type="slidenum">
              <a:rPr/>
              <a:pPr algn="l" rtl="0"/>
              <a:t>21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algn="l" rtl="0">
              <a:buFontTx/>
              <a:buNone/>
            </a:pPr>
            <a:r>
              <a:rPr lang="ru-RU" b="0" i="0" u="none" baseline="0"/>
              <a:t>Программа сетевой академии Cisco</a:t>
            </a:r>
          </a:p>
          <a:p>
            <a:pPr algn="l" rtl="0">
              <a:buFontTx/>
              <a:buNone/>
            </a:pPr>
            <a:r>
              <a:rPr lang="ru-RU" b="0" i="0" u="none" baseline="0"/>
              <a:t>Введение в кибербезопасность, версия 2.0</a:t>
            </a:r>
            <a:endParaRPr lang="ru-RU" b="0" dirty="0"/>
          </a:p>
          <a:p>
            <a:pPr algn="l" rtl="0">
              <a:buFontTx/>
              <a:buNone/>
            </a:pPr>
            <a:r>
              <a:rPr lang="ru-RU" sz="1300" b="0" i="0" u="none" baseline="0"/>
              <a:t>Глава </a:t>
            </a:r>
            <a:r>
              <a:rPr lang="ru-RU" sz="1400" b="0" i="0" u="none" baseline="0">
                <a:latin typeface="Arial" charset="0"/>
              </a:rPr>
              <a:t>3. Защита данных и конфиденциальности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22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23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721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24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386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25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07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CD9030C1-C977-B14B-8EB7-BA2B30FCDB63}" type="slidenum">
              <a:rPr sz="800"/>
              <a:pPr algn="l" rtl="0"/>
              <a:t>26</a:t>
            </a:fld>
            <a:endParaRPr lang="ru-RU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l" rtl="0"/>
            <a:fld id="{F602A389-8690-465F-BB28-DC61C90E42E7}" type="slidenum">
              <a:rPr/>
              <a:pPr algn="l" rtl="0"/>
              <a:t>27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algn="l" rtl="0">
              <a:buFontTx/>
              <a:buNone/>
            </a:pPr>
            <a:r>
              <a:rPr lang="ru-RU" b="0" i="0" u="none" baseline="0"/>
              <a:t>Программа Сетевой академии Cisco</a:t>
            </a:r>
          </a:p>
          <a:p>
            <a:pPr algn="l" rtl="0">
              <a:buFontTx/>
              <a:buNone/>
            </a:pPr>
            <a:r>
              <a:rPr lang="ru-RU" b="0" i="0" u="none" baseline="0"/>
              <a:t>Введение в кибербезопасность, версия 2.0</a:t>
            </a:r>
            <a:endParaRPr lang="ru-RU" b="0" dirty="0"/>
          </a:p>
          <a:p>
            <a:pPr algn="l" rtl="0">
              <a:buFontTx/>
              <a:buNone/>
            </a:pPr>
            <a:r>
              <a:rPr lang="ru-RU" sz="1300" b="0" i="0" u="none" baseline="0"/>
              <a:t>Глава 4. Защита организации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28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29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33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l" rtl="0"/>
            <a:fld id="{F602A389-8690-465F-BB28-DC61C90E42E7}" type="slidenum">
              <a:rPr/>
              <a:pPr algn="l" rtl="0"/>
              <a:t>3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algn="l" rtl="0">
              <a:buFontTx/>
              <a:buNone/>
            </a:pPr>
            <a:r>
              <a:rPr lang="ru-RU" b="0" i="0" u="none" baseline="0"/>
              <a:t>Программа сетевой академии Cisco</a:t>
            </a:r>
          </a:p>
          <a:p>
            <a:pPr algn="l" rtl="0">
              <a:buFontTx/>
              <a:buNone/>
            </a:pPr>
            <a:r>
              <a:rPr lang="ru-RU" b="0" i="0" u="none" baseline="0"/>
              <a:t>Введение в кибербезопасность, версия 2.0</a:t>
            </a:r>
            <a:endParaRPr lang="ru-RU" b="0" dirty="0"/>
          </a:p>
          <a:p>
            <a:pPr algn="l" rtl="0">
              <a:buFontTx/>
              <a:buNone/>
            </a:pPr>
            <a:r>
              <a:rPr lang="ru-RU" sz="1300" b="0" i="0" u="none" baseline="0"/>
              <a:t>Глава 1. Потребность в кибербезопасности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30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291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31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41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32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535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33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386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34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317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35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101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36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107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>
                <a:solidFill>
                  <a:srgbClr val="000000"/>
                </a:solidFill>
              </a:rPr>
              <a:pPr algn="l" rtl="0"/>
              <a:t>37</a:t>
            </a:fld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527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>
                <a:solidFill>
                  <a:srgbClr val="000000"/>
                </a:solidFill>
              </a:rPr>
              <a:pPr algn="l" rtl="0"/>
              <a:t>38</a:t>
            </a:fld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4089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>
                <a:solidFill>
                  <a:srgbClr val="000000"/>
                </a:solidFill>
              </a:rPr>
              <a:pPr algn="l" rtl="0"/>
              <a:t>39</a:t>
            </a:fld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469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>
                <a:solidFill>
                  <a:srgbClr val="000000"/>
                </a:solidFill>
              </a:rPr>
              <a:pPr algn="l" rtl="0"/>
              <a:t>40</a:t>
            </a:fld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246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CD9030C1-C977-B14B-8EB7-BA2B30FCDB63}" type="slidenum">
              <a:rPr sz="800"/>
              <a:pPr algn="l" rtl="0"/>
              <a:t>41</a:t>
            </a:fld>
            <a:endParaRPr lang="ru-RU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l" rtl="0"/>
            <a:fld id="{F602A389-8690-465F-BB28-DC61C90E42E7}" type="slidenum">
              <a:rPr/>
              <a:pPr algn="l" rtl="0"/>
              <a:t>42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algn="l" rtl="0">
              <a:buFontTx/>
              <a:buNone/>
            </a:pPr>
            <a:r>
              <a:rPr lang="ru-RU" b="0" i="0" u="none" baseline="0"/>
              <a:t>Программа сетевой академии Cisco</a:t>
            </a:r>
          </a:p>
          <a:p>
            <a:pPr algn="l" rtl="0">
              <a:buFontTx/>
              <a:buNone/>
            </a:pPr>
            <a:r>
              <a:rPr lang="ru-RU" b="0" i="0" u="none" baseline="0"/>
              <a:t>Введение в кибербезопасность, версия 2.0</a:t>
            </a:r>
            <a:endParaRPr lang="ru-RU" b="0" dirty="0"/>
          </a:p>
          <a:p>
            <a:pPr algn="l" rtl="0">
              <a:buFontTx/>
              <a:buNone/>
            </a:pPr>
            <a:r>
              <a:rPr lang="ru-RU" sz="1300" b="0" i="0" u="none" baseline="0"/>
              <a:t>Глава 5. Свяжете ли вы свое будущее с кибербезопасностью?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43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44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79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/>
              <a:pPr algn="l" rtl="0"/>
              <a:t>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37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>
                <a:solidFill>
                  <a:srgbClr val="000000"/>
                </a:solidFill>
              </a:rPr>
              <a:pPr algn="l" rtl="0"/>
              <a:t>6</a:t>
            </a:fld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69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>
                <a:solidFill>
                  <a:srgbClr val="000000"/>
                </a:solidFill>
              </a:rPr>
              <a:pPr algn="l" rtl="0"/>
              <a:t>7</a:t>
            </a:fld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88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>
                <a:solidFill>
                  <a:srgbClr val="000000"/>
                </a:solidFill>
              </a:rPr>
              <a:pPr algn="l" rtl="0"/>
              <a:t>8</a:t>
            </a:fld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35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/>
            <a:fld id="{3997A419-355F-A04A-96E0-21643AF8E9FF}" type="slidenum">
              <a:rPr sz="800">
                <a:solidFill>
                  <a:srgbClr val="000000"/>
                </a:solidFill>
              </a:rPr>
              <a:pPr algn="l" rtl="0"/>
              <a:t>9</a:t>
            </a:fld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4384" y="800403"/>
            <a:ext cx="6788150" cy="10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0" indent="0" algn="l" defTabSz="81438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 eaLnBrk="1" hangingPunct="1">
              <a:buFont typeface="Wingdings" charset="0"/>
              <a:buNone/>
            </a:pPr>
            <a:endParaRPr lang="ru-RU" kern="0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5918" y="1599239"/>
            <a:ext cx="7772400" cy="1829761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15.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Киберқауіпсіздік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5769179" cy="4926405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Кибервойна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Киберкеңістіктегі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жанжал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Stuxnet.</a:t>
            </a:r>
            <a:endParaRPr lang="kk-KZ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Кибершабуыл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Қарсыластарын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Кибервойна </a:t>
            </a:r>
            <a:r>
              <a:rPr lang="ru-RU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71" y="3695794"/>
            <a:ext cx="5300866" cy="35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3829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4093702" cy="1481138"/>
          </a:xfrm>
        </p:spPr>
        <p:txBody>
          <a:bodyPr/>
          <a:lstStyle/>
          <a:p>
            <a:pPr algn="l"/>
            <a:r>
              <a:rPr lang="ru-RU" sz="24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Шабуылдар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техника</a:t>
            </a:r>
            <a:endParaRPr lang="ru-RU" sz="2400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0155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49" y="2263775"/>
            <a:ext cx="3965883" cy="1481138"/>
          </a:xfrm>
        </p:spPr>
        <p:txBody>
          <a:bodyPr>
            <a:normAutofit/>
          </a:bodyPr>
          <a:lstStyle/>
          <a:p>
            <a:pPr algn="l"/>
            <a:r>
              <a:rPr lang="ru-RU" sz="32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sz="32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Кибершабуыл</a:t>
            </a:r>
            <a:r>
              <a:rPr lang="ru-RU" sz="32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522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25812"/>
            <a:ext cx="8772157" cy="83820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эксплойт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осалдығы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625600"/>
            <a:ext cx="8514087" cy="4533397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Бағдарламалық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қамтамасыз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етудің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осалдығы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ОЖ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немесе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қолданба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кодындағы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қателер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Нөлдік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Жоба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Сіз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өзін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осалдықтан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қорғау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істей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аласыз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Аппараттық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қамтамасыз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етудің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осалдығы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Жобалау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қателіктері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аппараттық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қамтамасыз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етудің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құрылымдық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қателіктері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Жедел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жады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мысалы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Rowhammer</a:t>
            </a:r>
            <a:r>
              <a:rPr lang="ru-RU" b="0" i="0" u="none" baseline="0" dirty="0"/>
              <a:t>.</a:t>
            </a:r>
            <a:endParaRPr lang="ru-RU" dirty="0"/>
          </a:p>
          <a:p>
            <a:pPr lvl="1"/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Сіз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өзін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осалдықтан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қорғау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аппараттық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қамтамасыз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?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145" y="3429000"/>
            <a:ext cx="3704912" cy="18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38309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900" y="5029201"/>
            <a:ext cx="2785100" cy="1828800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99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Кибершабуылдарды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осалдықтарының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911651" cy="5340485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буферден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жазылады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Расталмаған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кездейсоқ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техникаларындағы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Аутентификация,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авторландыру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шифрлау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құпия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Кіруді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Жабдыққа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80892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19865" y="3962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Кибершабуылдарды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етудің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428" y="1586276"/>
            <a:ext cx="5769179" cy="4926405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БҚ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Шпиондық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бқ</a:t>
            </a:r>
            <a:endParaRPr lang="ru-RU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Бопсалау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endParaRPr lang="ru-RU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антивирус</a:t>
            </a:r>
            <a:endParaRPr lang="ru-RU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Руткит</a:t>
            </a:r>
          </a:p>
          <a:p>
            <a:pPr lvl="1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Симптомдары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жұқтыру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бқ</a:t>
            </a:r>
            <a:endParaRPr lang="ru-RU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Жойылған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Өзгертілген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симптомдарды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l" rtl="0"/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20" y="1742049"/>
            <a:ext cx="3992879" cy="39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56485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84" y="1309484"/>
            <a:ext cx="2787817" cy="2378596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" y="16648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Кибершабуыл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ену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endParaRPr lang="ru-RU" sz="280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09484"/>
            <a:ext cx="6792162" cy="5168208"/>
          </a:xfrm>
        </p:spPr>
        <p:txBody>
          <a:bodyPr/>
          <a:lstStyle/>
          <a:p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инженерия: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манипуляциясы</a:t>
            </a: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Претекстинг</a:t>
            </a:r>
          </a:p>
          <a:p>
            <a:pPr lvl="1"/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куәлік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рұқсатсыз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r>
              <a:rPr lang="ru-RU" sz="1800" b="0" i="0" u="non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</a:t>
            </a:r>
            <a:r>
              <a:rPr lang="ru-RU" sz="18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endParaRPr lang="ru-RU" sz="1800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құпия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бұзу-құпия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endParaRPr lang="ru-RU" sz="1800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инженерия</a:t>
            </a:r>
          </a:p>
          <a:p>
            <a:pPr lvl="1"/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Кілтті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Желіні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тыңдау</a:t>
            </a: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Фишинг: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алдау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хаттарды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жіберу</a:t>
            </a: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Осалдықтарды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осалдықты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сканерлеу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509" y="4876800"/>
            <a:ext cx="300149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4706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00" y="156887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Кибершабуыл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көрсетуден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5769179" cy="492640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желілік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сервистердің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Трафикті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Злонамеренно форматированные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</a:p>
          <a:p>
            <a:pPr lvl="1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шабуыл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Үйлестірілген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көздерден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улану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сайттарға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трафикті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ұлғайту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69" y="3810001"/>
            <a:ext cx="270065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832" y="1299887"/>
            <a:ext cx="3355725" cy="21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3534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Киберқауіпсіздік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ландшафты </a:t>
            </a:r>
            <a:b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аралас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шабуыл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302052" cy="4926405"/>
          </a:xfrm>
        </p:spPr>
        <p:txBody>
          <a:bodyPr/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шабуыл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Зардап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шегушіні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ымыралау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техникаларды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Құрттар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Троян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жылқылары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тыңшылық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пернетақта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шпиондары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спам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фишинг.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Nimbda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BugBear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Conficker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908" y="1739339"/>
            <a:ext cx="4606060" cy="30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00504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Киберқауіпсіздік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ландшафты </a:t>
            </a:r>
            <a:b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733677" cy="4926405"/>
          </a:xfrm>
        </p:spPr>
        <p:txBody>
          <a:bodyPr/>
          <a:lstStyle/>
          <a:p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ru-RU" b="1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хабарлаңыз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болыңыз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жауапкершілігіңізді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мойындаңыз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түсініңіз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қолданыңыз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жүйелердің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тазартылғанын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тексеріңіз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серіктестерді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берушілерді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оқытыңыз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184" y="4792477"/>
            <a:ext cx="3121816" cy="20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043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4093702" cy="1481138"/>
          </a:xfrm>
        </p:spPr>
        <p:txBody>
          <a:bodyPr/>
          <a:lstStyle/>
          <a:p>
            <a:pPr algn="l"/>
            <a:r>
              <a:rPr lang="ru-RU" sz="24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Киберқауіпсіздік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4093702" cy="1481138"/>
          </a:xfrm>
        </p:spPr>
        <p:txBody>
          <a:bodyPr>
            <a:normAutofit/>
          </a:bodyPr>
          <a:lstStyle/>
          <a:p>
            <a:pPr algn="l"/>
            <a:r>
              <a:rPr lang="ru-RU" sz="28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28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құпиялықты</a:t>
            </a:r>
            <a:r>
              <a:rPr lang="ru-RU" sz="28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endParaRPr lang="ru-RU" sz="2800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44991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7671708" cy="1481138"/>
          </a:xfrm>
        </p:spPr>
        <p:txBody>
          <a:bodyPr>
            <a:normAutofit/>
          </a:bodyPr>
          <a:lstStyle/>
          <a:p>
            <a:pPr algn="l"/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ru-RU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құпиялықты</a:t>
            </a:r>
            <a:r>
              <a:rPr lang="ru-RU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42719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" y="1831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27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құрылғылар</a:t>
            </a:r>
            <a:r>
              <a:rPr lang="ru-RU" b="0" dirty="0">
                <a:effectLst/>
              </a:rPr>
              <a:t> мен </a:t>
            </a:r>
            <a:r>
              <a:rPr lang="ru-RU" b="0" dirty="0" err="1">
                <a:effectLst/>
              </a:rPr>
              <a:t>желілерді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қорғау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733677" cy="5417915"/>
          </a:xfrm>
        </p:spPr>
        <p:txBody>
          <a:bodyPr>
            <a:normAutofit/>
          </a:bodyPr>
          <a:lstStyle/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Қалдырмаңыз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желіаралық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экран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Антивирус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антишпиондық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БҚ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пайдаланыңыз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жүйеңізді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басқарыңыз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Сымсыз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сақтаңыз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сақтықпен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пайдаланыңыз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Пайдаланылмаса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өшіріңіз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бірегей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құпия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пайдаланыңыз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ұрланған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логин/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құпия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тіркелгілерге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қылмыскерлердің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кіруін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болдырмайды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Құпия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пайдаланыңыз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Құпия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пайдаланыңыз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endParaRPr lang="ru-RU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311" y="4953000"/>
            <a:ext cx="3599195" cy="18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94590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07980" y="137478"/>
            <a:ext cx="8229600" cy="1143000"/>
          </a:xfrm>
        </p:spPr>
        <p:txBody>
          <a:bodyPr/>
          <a:lstStyle/>
          <a:p>
            <a:r>
              <a:rPr lang="ru-RU" sz="1600" b="1" i="0" u="none" baseline="0" dirty="0"/>
              <a:t>ДЕРЕКТЕРДІ ҚОРҒАУ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Деректерді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жүргізу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6091334" cy="5438982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Деректеріңізді</a:t>
            </a:r>
            <a:r>
              <a:rPr lang="ru-RU" dirty="0"/>
              <a:t> </a:t>
            </a:r>
            <a:r>
              <a:rPr lang="ru-RU" dirty="0" err="1"/>
              <a:t>шифрлаңыз</a:t>
            </a:r>
            <a:r>
              <a:rPr lang="ru-RU" dirty="0"/>
              <a:t> </a:t>
            </a:r>
            <a:r>
              <a:rPr lang="ru-RU" dirty="0" err="1"/>
              <a:t>Шифрланған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тек </a:t>
            </a:r>
            <a:r>
              <a:rPr lang="ru-RU" dirty="0" err="1"/>
              <a:t>құпия</a:t>
            </a:r>
            <a:r>
              <a:rPr lang="ru-RU" dirty="0"/>
              <a:t> </a:t>
            </a:r>
            <a:r>
              <a:rPr lang="ru-RU" dirty="0" err="1"/>
              <a:t>кілтті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құпия</a:t>
            </a:r>
            <a:r>
              <a:rPr lang="ru-RU" dirty="0"/>
              <a:t> </a:t>
            </a:r>
            <a:r>
              <a:rPr lang="ru-RU" dirty="0" err="1"/>
              <a:t>сөзді</a:t>
            </a:r>
            <a:r>
              <a:rPr lang="ru-RU" dirty="0"/>
              <a:t> </a:t>
            </a:r>
            <a:r>
              <a:rPr lang="ru-RU" dirty="0" err="1"/>
              <a:t>біле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/>
              <a:t>оқуға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Авторизацияланбаған</a:t>
            </a:r>
            <a:r>
              <a:rPr lang="ru-RU" dirty="0"/>
              <a:t> </a:t>
            </a:r>
            <a:r>
              <a:rPr lang="ru-RU" dirty="0" err="1"/>
              <a:t>пайдаланушылармен</a:t>
            </a:r>
            <a:r>
              <a:rPr lang="ru-RU" dirty="0"/>
              <a:t> </a:t>
            </a:r>
            <a:r>
              <a:rPr lang="ru-RU" dirty="0" err="1"/>
              <a:t>мазмұнды</a:t>
            </a:r>
            <a:r>
              <a:rPr lang="ru-RU" dirty="0"/>
              <a:t> </a:t>
            </a:r>
            <a:r>
              <a:rPr lang="ru-RU" dirty="0" err="1"/>
              <a:t>оқуға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бермеңіз</a:t>
            </a:r>
            <a:r>
              <a:rPr lang="ru-RU" dirty="0"/>
              <a:t>. </a:t>
            </a:r>
            <a:r>
              <a:rPr lang="ru-RU" dirty="0" err="1"/>
              <a:t>Деректердің</a:t>
            </a:r>
            <a:r>
              <a:rPr lang="ru-RU" dirty="0"/>
              <a:t> </a:t>
            </a:r>
            <a:r>
              <a:rPr lang="ru-RU" dirty="0" err="1"/>
              <a:t>сақтық</a:t>
            </a:r>
            <a:r>
              <a:rPr lang="ru-RU" dirty="0"/>
              <a:t> </a:t>
            </a:r>
            <a:r>
              <a:rPr lang="ru-RU" dirty="0" err="1"/>
              <a:t>көшірмесін</a:t>
            </a:r>
            <a:r>
              <a:rPr lang="ru-RU" dirty="0"/>
              <a:t> </a:t>
            </a:r>
            <a:r>
              <a:rPr lang="ru-RU" dirty="0" err="1"/>
              <a:t>жасаңыз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онлайн (</a:t>
            </a:r>
            <a:r>
              <a:rPr lang="ru-RU" dirty="0" err="1"/>
              <a:t>бұлтта</a:t>
            </a:r>
            <a:r>
              <a:rPr lang="ru-RU" dirty="0"/>
              <a:t>).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жою</a:t>
            </a:r>
            <a:r>
              <a:rPr lang="ru-RU" dirty="0"/>
              <a:t> </a:t>
            </a:r>
            <a:r>
              <a:rPr lang="en-US" dirty="0" err="1"/>
              <a:t>SDelete</a:t>
            </a:r>
            <a:r>
              <a:rPr lang="en-US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Secure Empty Trash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түпкілікті</a:t>
            </a:r>
            <a:r>
              <a:rPr lang="ru-RU" dirty="0"/>
              <a:t> </a:t>
            </a:r>
            <a:r>
              <a:rPr lang="ru-RU" dirty="0" err="1"/>
              <a:t>жою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жетімді</a:t>
            </a:r>
            <a:r>
              <a:rPr lang="ru-RU" dirty="0"/>
              <a:t> </a:t>
            </a:r>
            <a:r>
              <a:rPr lang="ru-RU" dirty="0" err="1"/>
              <a:t>құралдарды</a:t>
            </a:r>
            <a:r>
              <a:rPr lang="ru-RU" dirty="0"/>
              <a:t> </a:t>
            </a:r>
            <a:r>
              <a:rPr lang="ru-RU" dirty="0" err="1"/>
              <a:t>пайдаланыңыз</a:t>
            </a:r>
            <a:r>
              <a:rPr lang="ru-RU" dirty="0"/>
              <a:t>. Онлайн </a:t>
            </a:r>
            <a:r>
              <a:rPr lang="ru-RU" dirty="0" err="1"/>
              <a:t>нұсқаларды</a:t>
            </a:r>
            <a:r>
              <a:rPr lang="ru-RU" dirty="0"/>
              <a:t> </a:t>
            </a:r>
            <a:r>
              <a:rPr lang="ru-RU" dirty="0" err="1"/>
              <a:t>жою</a:t>
            </a:r>
            <a:r>
              <a:rPr lang="ru-RU" dirty="0"/>
              <a:t>.</a:t>
            </a:r>
            <a:endParaRPr lang="ru-RU" b="0" i="0" u="none" baseline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975" y="4938994"/>
            <a:ext cx="2299606" cy="1732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974" y="859316"/>
            <a:ext cx="2299606" cy="1597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974" y="2790920"/>
            <a:ext cx="2299606" cy="17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8870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04" y="8959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0" dirty="0" err="1">
                <a:effectLst/>
              </a:rPr>
              <a:t>Желідегі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жеке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мәліметтеріңізді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қорғау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Сенімді</a:t>
            </a:r>
            <a:r>
              <a:rPr lang="ru-RU" b="0" dirty="0">
                <a:effectLst/>
              </a:rPr>
              <a:t> аутентификация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9" y="1232592"/>
            <a:ext cx="6089794" cy="492640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факторлы</a:t>
            </a:r>
            <a:r>
              <a:rPr lang="ru-RU" dirty="0"/>
              <a:t> аутентификация </a:t>
            </a:r>
            <a:r>
              <a:rPr lang="ru-RU" dirty="0" err="1"/>
              <a:t>Физикалық</a:t>
            </a:r>
            <a:r>
              <a:rPr lang="ru-RU" dirty="0"/>
              <a:t> объект. </a:t>
            </a:r>
            <a:r>
              <a:rPr lang="ru-RU" dirty="0" err="1"/>
              <a:t>Биометриялық</a:t>
            </a:r>
            <a:r>
              <a:rPr lang="ru-RU" dirty="0"/>
              <a:t> </a:t>
            </a:r>
            <a:r>
              <a:rPr lang="ru-RU" dirty="0" err="1"/>
              <a:t>сканерлеу</a:t>
            </a:r>
            <a:r>
              <a:rPr lang="ru-RU" dirty="0"/>
              <a:t>. </a:t>
            </a:r>
            <a:r>
              <a:rPr lang="en-US" dirty="0"/>
              <a:t>OAuth 2.0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стандарттар</a:t>
            </a:r>
            <a:r>
              <a:rPr lang="ru-RU" dirty="0"/>
              <a:t> ХАТТАМАСЫ. </a:t>
            </a:r>
            <a:r>
              <a:rPr lang="ru-RU" dirty="0" err="1"/>
              <a:t>Пайдаланушының</a:t>
            </a:r>
            <a:r>
              <a:rPr lang="ru-RU" dirty="0"/>
              <a:t> </a:t>
            </a:r>
            <a:r>
              <a:rPr lang="ru-RU" dirty="0" err="1"/>
              <a:t>құпия</a:t>
            </a:r>
            <a:r>
              <a:rPr lang="ru-RU" dirty="0"/>
              <a:t> </a:t>
            </a:r>
            <a:r>
              <a:rPr lang="ru-RU" dirty="0" err="1"/>
              <a:t>сөзін</a:t>
            </a:r>
            <a:r>
              <a:rPr lang="ru-RU" dirty="0"/>
              <a:t> </a:t>
            </a:r>
            <a:r>
              <a:rPr lang="ru-RU" dirty="0" err="1"/>
              <a:t>ашпай</a:t>
            </a:r>
            <a:r>
              <a:rPr lang="ru-RU" dirty="0"/>
              <a:t>, </a:t>
            </a:r>
            <a:r>
              <a:rPr lang="ru-RU" dirty="0" err="1"/>
              <a:t>пайдаланушы</a:t>
            </a:r>
            <a:r>
              <a:rPr lang="ru-RU" dirty="0"/>
              <a:t> </a:t>
            </a:r>
            <a:r>
              <a:rPr lang="ru-RU" dirty="0" err="1"/>
              <a:t>тіркелгісімен</a:t>
            </a:r>
            <a:r>
              <a:rPr lang="ru-RU" dirty="0"/>
              <a:t> </a:t>
            </a:r>
            <a:r>
              <a:rPr lang="ru-RU" dirty="0" err="1"/>
              <a:t>бөгде</a:t>
            </a:r>
            <a:r>
              <a:rPr lang="ru-RU" dirty="0"/>
              <a:t> </a:t>
            </a:r>
            <a:r>
              <a:rPr lang="ru-RU" dirty="0" err="1"/>
              <a:t>қолданбаларға</a:t>
            </a:r>
            <a:r>
              <a:rPr lang="ru-RU" dirty="0"/>
              <a:t> </a:t>
            </a:r>
            <a:r>
              <a:rPr lang="ru-RU" dirty="0" err="1"/>
              <a:t>кіруге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пайдаланушыларға</a:t>
            </a:r>
            <a:r>
              <a:rPr lang="ru-RU" dirty="0"/>
              <a:t> </a:t>
            </a:r>
            <a:r>
              <a:rPr lang="ru-RU" dirty="0" err="1"/>
              <a:t>бөгде</a:t>
            </a:r>
            <a:r>
              <a:rPr lang="ru-RU" dirty="0"/>
              <a:t> </a:t>
            </a:r>
            <a:r>
              <a:rPr lang="ru-RU" dirty="0" err="1"/>
              <a:t>қосымшаларға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жеткізуді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 </a:t>
            </a:r>
            <a:r>
              <a:rPr lang="ru-RU" dirty="0" err="1"/>
              <a:t>делдалды</a:t>
            </a:r>
            <a:r>
              <a:rPr lang="ru-RU" dirty="0"/>
              <a:t> </a:t>
            </a:r>
            <a:r>
              <a:rPr lang="ru-RU" dirty="0" err="1"/>
              <a:t>рөл</a:t>
            </a:r>
            <a:r>
              <a:rPr lang="ru-RU" dirty="0"/>
              <a:t> </a:t>
            </a:r>
            <a:r>
              <a:rPr lang="ru-RU" dirty="0" err="1"/>
              <a:t>атқарады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689" y="1232592"/>
            <a:ext cx="1761967" cy="1937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201" y="3910570"/>
            <a:ext cx="2085181" cy="27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17408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0" dirty="0" err="1">
                <a:effectLst/>
              </a:rPr>
              <a:t>Желідегі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жеке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мәліметтеріңізді</a:t>
            </a:r>
            <a:r>
              <a:rPr lang="ru-RU" sz="1800" b="0" dirty="0">
                <a:effectLst/>
              </a:rPr>
              <a:t> </a:t>
            </a:r>
            <a:r>
              <a:rPr lang="ru-RU" sz="1800" b="0" dirty="0" err="1">
                <a:effectLst/>
              </a:rPr>
              <a:t>қорғау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Тым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көп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ақпаратпен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бөлісесіз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бе</a:t>
            </a:r>
            <a:r>
              <a:rPr lang="ru-RU" b="0" dirty="0">
                <a:effectLst/>
              </a:rPr>
              <a:t>?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588" y="1765992"/>
            <a:ext cx="8697021" cy="3290245"/>
          </a:xfrm>
        </p:spPr>
        <p:txBody>
          <a:bodyPr>
            <a:normAutofit/>
          </a:bodyPr>
          <a:lstStyle/>
          <a:p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желілерде</a:t>
            </a:r>
            <a:r>
              <a:rPr lang="ru-RU" dirty="0"/>
              <a:t> </a:t>
            </a:r>
            <a:r>
              <a:rPr lang="ru-RU" dirty="0" err="1"/>
              <a:t>тым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жинамаңыз</a:t>
            </a:r>
            <a:r>
              <a:rPr lang="ru-RU" dirty="0"/>
              <a:t> </a:t>
            </a:r>
            <a:r>
              <a:rPr lang="ru-RU" dirty="0" err="1"/>
              <a:t>Мүмкіндігінше</a:t>
            </a:r>
            <a:r>
              <a:rPr lang="ru-RU" dirty="0"/>
              <a:t> аз </a:t>
            </a:r>
            <a:r>
              <a:rPr lang="ru-RU" dirty="0" err="1"/>
              <a:t>жарияланымдар</a:t>
            </a:r>
            <a:r>
              <a:rPr lang="ru-RU" dirty="0"/>
              <a:t> </a:t>
            </a:r>
            <a:r>
              <a:rPr lang="ru-RU" dirty="0" err="1"/>
              <a:t>жасаңыз</a:t>
            </a:r>
            <a:r>
              <a:rPr lang="ru-RU" dirty="0"/>
              <a:t>. </a:t>
            </a:r>
            <a:r>
              <a:rPr lang="ru-RU" dirty="0" err="1"/>
              <a:t>Құпия</a:t>
            </a:r>
            <a:r>
              <a:rPr lang="ru-RU" dirty="0"/>
              <a:t> </a:t>
            </a:r>
            <a:r>
              <a:rPr lang="ru-RU" dirty="0" err="1"/>
              <a:t>сұрақтарға</a:t>
            </a:r>
            <a:r>
              <a:rPr lang="ru-RU" dirty="0"/>
              <a:t> </a:t>
            </a:r>
            <a:r>
              <a:rPr lang="ru-RU" dirty="0" err="1"/>
              <a:t>жалған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берейік</a:t>
            </a:r>
            <a:r>
              <a:rPr lang="ru-RU" dirty="0"/>
              <a:t>.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пошта</a:t>
            </a:r>
            <a:r>
              <a:rPr lang="ru-RU" dirty="0"/>
              <a:t> мен веб-</a:t>
            </a:r>
            <a:r>
              <a:rPr lang="ru-RU" dirty="0" err="1"/>
              <a:t>браузердің</a:t>
            </a:r>
            <a:r>
              <a:rPr lang="ru-RU" dirty="0"/>
              <a:t> </a:t>
            </a:r>
            <a:r>
              <a:rPr lang="ru-RU" dirty="0" err="1"/>
              <a:t>құпиялылығы</a:t>
            </a:r>
            <a:r>
              <a:rPr lang="ru-RU" dirty="0"/>
              <a:t> Эл </a:t>
            </a:r>
            <a:r>
              <a:rPr lang="ru-RU" dirty="0" err="1"/>
              <a:t>шифрлаңыз</a:t>
            </a:r>
            <a:r>
              <a:rPr lang="ru-RU" dirty="0"/>
              <a:t>. </a:t>
            </a:r>
            <a:r>
              <a:rPr lang="ru-RU" dirty="0" err="1"/>
              <a:t>хаттар</a:t>
            </a:r>
            <a:r>
              <a:rPr lang="ru-RU" dirty="0"/>
              <a:t>. Веб-</a:t>
            </a:r>
            <a:r>
              <a:rPr lang="ru-RU" dirty="0" err="1"/>
              <a:t>шолғыш</a:t>
            </a:r>
            <a:r>
              <a:rPr lang="ru-RU" dirty="0"/>
              <a:t> </a:t>
            </a:r>
            <a:r>
              <a:rPr lang="ru-RU" dirty="0" err="1"/>
              <a:t>көрінісінің</a:t>
            </a:r>
            <a:r>
              <a:rPr lang="ru-RU" dirty="0"/>
              <a:t> </a:t>
            </a:r>
            <a:r>
              <a:rPr lang="ru-RU" dirty="0" err="1"/>
              <a:t>құпия</a:t>
            </a:r>
            <a:r>
              <a:rPr lang="ru-RU" dirty="0"/>
              <a:t> </a:t>
            </a:r>
            <a:r>
              <a:rPr lang="ru-RU" dirty="0" err="1"/>
              <a:t>режимін</a:t>
            </a:r>
            <a:r>
              <a:rPr lang="ru-RU" dirty="0"/>
              <a:t> </a:t>
            </a:r>
            <a:r>
              <a:rPr lang="ru-RU" dirty="0" err="1"/>
              <a:t>пайдаланыңыз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58" y="4825794"/>
            <a:ext cx="2927842" cy="20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7565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4093702" cy="1481138"/>
          </a:xfrm>
        </p:spPr>
        <p:txBody>
          <a:bodyPr>
            <a:normAutofit/>
          </a:bodyPr>
          <a:lstStyle/>
          <a:p>
            <a:pPr algn="l"/>
            <a:r>
              <a:rPr lang="ru-RU" sz="2800" b="0" dirty="0" err="1">
                <a:effectLst/>
              </a:rPr>
              <a:t>Ұйымды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қорғау</a:t>
            </a:r>
            <a:endParaRPr 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08845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49" y="2263775"/>
            <a:ext cx="3965883" cy="1481138"/>
          </a:xfrm>
        </p:spPr>
        <p:txBody>
          <a:bodyPr>
            <a:normAutofit/>
          </a:bodyPr>
          <a:lstStyle/>
          <a:p>
            <a:pPr algn="l"/>
            <a:r>
              <a:rPr lang="ru-RU" sz="2000" b="0" dirty="0">
                <a:effectLst/>
              </a:rPr>
              <a:t>4.1. </a:t>
            </a:r>
            <a:r>
              <a:rPr lang="ru-RU" sz="2000" b="0" dirty="0" err="1">
                <a:effectLst/>
              </a:rPr>
              <a:t>Желіаралық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экрандар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95234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err="1">
                <a:effectLst/>
              </a:rPr>
              <a:t>Желіаралық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экрандар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Желіаралық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экрандардың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түрлері</a:t>
            </a:r>
            <a:endParaRPr lang="ru-RU" b="1" i="0" u="none" baseline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633860" cy="492640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Желіаралық</a:t>
            </a:r>
            <a:r>
              <a:rPr lang="ru-RU" dirty="0"/>
              <a:t> </a:t>
            </a:r>
            <a:r>
              <a:rPr lang="ru-RU" dirty="0" err="1"/>
              <a:t>экрандар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r>
              <a:rPr lang="ru-RU" dirty="0"/>
              <a:t> </a:t>
            </a:r>
            <a:r>
              <a:rPr lang="ru-RU" dirty="0" err="1"/>
              <a:t>Желідегі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құрылғыдағы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коммуникацияларды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сүзу</a:t>
            </a:r>
            <a:r>
              <a:rPr lang="ru-RU" dirty="0"/>
              <a:t>. </a:t>
            </a:r>
            <a:r>
              <a:rPr lang="ru-RU" dirty="0" err="1"/>
              <a:t>Желіаралық</a:t>
            </a:r>
            <a:r>
              <a:rPr lang="ru-RU" dirty="0"/>
              <a:t> </a:t>
            </a:r>
            <a:r>
              <a:rPr lang="ru-RU" dirty="0" err="1"/>
              <a:t>экрандардың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түрін</a:t>
            </a:r>
            <a:r>
              <a:rPr lang="ru-RU" dirty="0"/>
              <a:t> </a:t>
            </a:r>
            <a:r>
              <a:rPr lang="ru-RU" dirty="0" err="1"/>
              <a:t>атаңыз</a:t>
            </a:r>
            <a:r>
              <a:rPr lang="ru-RU" dirty="0"/>
              <a:t>. </a:t>
            </a:r>
            <a:r>
              <a:rPr lang="ru-RU" dirty="0" err="1"/>
              <a:t>Порттарды</a:t>
            </a:r>
            <a:r>
              <a:rPr lang="ru-RU" dirty="0"/>
              <a:t> </a:t>
            </a:r>
            <a:r>
              <a:rPr lang="ru-RU" dirty="0" err="1"/>
              <a:t>сканерлеу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порттардың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компьютерді</a:t>
            </a:r>
            <a:r>
              <a:rPr lang="ru-RU" dirty="0"/>
              <a:t>, </a:t>
            </a:r>
            <a:r>
              <a:rPr lang="ru-RU" dirty="0" err="1"/>
              <a:t>серверді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желінің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хосталарын</a:t>
            </a:r>
            <a:r>
              <a:rPr lang="ru-RU" dirty="0"/>
              <a:t> </a:t>
            </a:r>
            <a:r>
              <a:rPr lang="ru-RU" dirty="0" err="1"/>
              <a:t>тестілеу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. </a:t>
            </a:r>
            <a:r>
              <a:rPr lang="ru-RU" dirty="0" err="1"/>
              <a:t>Порттардың</a:t>
            </a:r>
            <a:r>
              <a:rPr lang="ru-RU" dirty="0"/>
              <a:t> </a:t>
            </a:r>
            <a:r>
              <a:rPr lang="ru-RU" dirty="0" err="1"/>
              <a:t>нөмірлері</a:t>
            </a:r>
            <a:r>
              <a:rPr lang="ru-RU" dirty="0"/>
              <a:t> </a:t>
            </a:r>
            <a:r>
              <a:rPr lang="ru-RU" dirty="0" err="1"/>
              <a:t>құрылғыда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қосымшаға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.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ОЖ мен </a:t>
            </a:r>
            <a:r>
              <a:rPr lang="ru-RU" dirty="0" err="1"/>
              <a:t>сервистерді</a:t>
            </a:r>
            <a:r>
              <a:rPr lang="ru-RU" dirty="0"/>
              <a:t>           </a:t>
            </a:r>
            <a:r>
              <a:rPr lang="ru-RU" dirty="0" err="1"/>
              <a:t>анықтауға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                                 </a:t>
            </a:r>
            <a:r>
              <a:rPr lang="ru-RU" dirty="0" err="1"/>
              <a:t>барлау</a:t>
            </a:r>
            <a:r>
              <a:rPr lang="ru-RU" dirty="0"/>
              <a:t> </a:t>
            </a:r>
            <a:r>
              <a:rPr lang="ru-RU" dirty="0" err="1"/>
              <a:t>құралы</a:t>
            </a:r>
            <a:r>
              <a:rPr lang="ru-RU" dirty="0"/>
              <a:t>.</a:t>
            </a:r>
            <a:endParaRPr lang="ru-RU" b="0" i="0" u="none" baseline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32" y="5132563"/>
            <a:ext cx="3586868" cy="17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00374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0" u="none" baseline="0" dirty="0" err="1"/>
              <a:t>Желіаралық</a:t>
            </a:r>
            <a:r>
              <a:rPr lang="ru-RU" sz="1800" b="1" i="0" u="none" baseline="0" dirty="0"/>
              <a:t> </a:t>
            </a:r>
            <a:r>
              <a:rPr lang="ru-RU" sz="1800" b="1" i="0" u="none" baseline="0" dirty="0" err="1"/>
              <a:t>экрандар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Қауіпсіздік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құрылғылары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494963" cy="1522183"/>
          </a:xfrm>
        </p:spPr>
        <p:txBody>
          <a:bodyPr/>
          <a:lstStyle/>
          <a:p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құрылғыларын</a:t>
            </a:r>
            <a:r>
              <a:rPr lang="ru-RU" dirty="0"/>
              <a:t> </a:t>
            </a:r>
            <a:r>
              <a:rPr lang="ru-RU" dirty="0" err="1"/>
              <a:t>атаңыз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функцияларын</a:t>
            </a:r>
            <a:r>
              <a:rPr lang="ru-RU" dirty="0"/>
              <a:t> </a:t>
            </a:r>
            <a:r>
              <a:rPr lang="ru-RU" dirty="0" err="1"/>
              <a:t>атаңыз</a:t>
            </a:r>
            <a:endParaRPr lang="ru-RU" b="0" i="0" u="none" baseline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28" y="5169613"/>
            <a:ext cx="4259483" cy="121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386" y="3183400"/>
            <a:ext cx="5495925" cy="81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80" y="4431175"/>
            <a:ext cx="3396265" cy="8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654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>
            <a:normAutofit/>
          </a:bodyPr>
          <a:lstStyle/>
          <a:p>
            <a:pPr algn="l"/>
            <a:r>
              <a:rPr lang="ru-RU" sz="28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ru-RU" sz="28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sz="28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43" y="4489299"/>
            <a:ext cx="3538357" cy="2368701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" y="1374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i="0" u="none" baseline="0" dirty="0" err="1"/>
              <a:t>Желіаралық</a:t>
            </a:r>
            <a:r>
              <a:rPr lang="ru-RU" sz="1800" b="1" i="0" u="none" baseline="0" dirty="0"/>
              <a:t> </a:t>
            </a:r>
            <a:r>
              <a:rPr lang="ru-RU" sz="1800" b="1" i="0" u="none" baseline="0" dirty="0" err="1"/>
              <a:t>экрандар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Нақты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уақытта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шабуылдарды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анықтау</a:t>
            </a:r>
            <a:endParaRPr lang="ru-RU" b="1" i="0" u="none" baseline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611206" cy="4926405"/>
          </a:xfrm>
        </p:spPr>
        <p:txBody>
          <a:bodyPr>
            <a:normAutofit/>
          </a:bodyPr>
          <a:lstStyle/>
          <a:p>
            <a:r>
              <a:rPr lang="ru-RU" dirty="0" err="1"/>
              <a:t>Нөлдік</a:t>
            </a:r>
            <a:r>
              <a:rPr lang="ru-RU" dirty="0"/>
              <a:t> </a:t>
            </a:r>
            <a:r>
              <a:rPr lang="ru-RU" dirty="0" err="1"/>
              <a:t>күннің</a:t>
            </a:r>
            <a:r>
              <a:rPr lang="ru-RU" dirty="0"/>
              <a:t> </a:t>
            </a:r>
            <a:r>
              <a:rPr lang="ru-RU" dirty="0" err="1"/>
              <a:t>шабуылдарын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оларға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Периметрден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құрылғыға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сканерлеу</a:t>
            </a:r>
            <a:r>
              <a:rPr lang="ru-RU" dirty="0"/>
              <a:t> </a:t>
            </a:r>
            <a:r>
              <a:rPr lang="ru-RU" dirty="0" err="1"/>
              <a:t>Желіаралық</a:t>
            </a:r>
            <a:r>
              <a:rPr lang="ru-RU" dirty="0"/>
              <a:t> </a:t>
            </a:r>
            <a:r>
              <a:rPr lang="ru-RU" dirty="0" err="1"/>
              <a:t>экранды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IDS/IPS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құрылғыларын</a:t>
            </a:r>
            <a:r>
              <a:rPr lang="ru-RU" dirty="0"/>
              <a:t> </a:t>
            </a:r>
            <a:r>
              <a:rPr lang="ru-RU" dirty="0" err="1"/>
              <a:t>пайдалана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/>
              <a:t>шабуылдарды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сканерлеу</a:t>
            </a:r>
            <a:r>
              <a:rPr lang="ru-RU" dirty="0"/>
              <a:t> </a:t>
            </a:r>
            <a:r>
              <a:rPr lang="ru-RU" dirty="0" err="1"/>
              <a:t>Зиянды</a:t>
            </a:r>
            <a:r>
              <a:rPr lang="ru-RU" dirty="0"/>
              <a:t> БҚ </a:t>
            </a:r>
            <a:r>
              <a:rPr lang="ru-RU" dirty="0" err="1"/>
              <a:t>анықтау</a:t>
            </a:r>
            <a:r>
              <a:rPr lang="ru-RU" dirty="0"/>
              <a:t> Контекст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мінез-құлықты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талдауды</a:t>
            </a:r>
            <a:r>
              <a:rPr lang="ru-RU" dirty="0"/>
              <a:t> </a:t>
            </a:r>
            <a:r>
              <a:rPr lang="ru-RU" dirty="0" err="1"/>
              <a:t>пайдалана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аномалияларды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en-US" dirty="0"/>
              <a:t>DDoS-</a:t>
            </a:r>
            <a:r>
              <a:rPr lang="ru-RU" dirty="0" err="1"/>
              <a:t>шабуылдарды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/>
              <a:t>қою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endParaRPr lang="ru-RU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324179851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0" u="none" baseline="0" dirty="0" err="1"/>
              <a:t>Желіаралық</a:t>
            </a:r>
            <a:r>
              <a:rPr lang="ru-RU" sz="1800" b="1" i="0" u="none" baseline="0" dirty="0"/>
              <a:t> </a:t>
            </a:r>
            <a:r>
              <a:rPr lang="ru-RU" sz="1800" b="1" i="0" u="none" baseline="0" dirty="0" err="1"/>
              <a:t>экрандар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Зиянды</a:t>
            </a:r>
            <a:r>
              <a:rPr lang="ru-RU" b="0" dirty="0">
                <a:effectLst/>
              </a:rPr>
              <a:t> ПО </a:t>
            </a:r>
            <a:r>
              <a:rPr lang="ru-RU" b="0" dirty="0" err="1">
                <a:effectLst/>
              </a:rPr>
              <a:t>анықтау</a:t>
            </a:r>
            <a:endParaRPr lang="ru-RU" b="1" i="0" u="none" baseline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5769179" cy="4926405"/>
          </a:xfrm>
        </p:spPr>
        <p:txBody>
          <a:bodyPr/>
          <a:lstStyle/>
          <a:p>
            <a:r>
              <a:rPr lang="ru-RU" dirty="0" err="1"/>
              <a:t>Зиянды</a:t>
            </a:r>
            <a:r>
              <a:rPr lang="ru-RU" dirty="0"/>
              <a:t> </a:t>
            </a:r>
            <a:r>
              <a:rPr lang="ru-RU" dirty="0" err="1"/>
              <a:t>ПО-дан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endParaRPr lang="ru-RU" b="0" i="0" u="none" baseline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4" y="1618279"/>
            <a:ext cx="8134046" cy="52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2695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80" y="383162"/>
            <a:ext cx="8772157" cy="838200"/>
          </a:xfrm>
        </p:spPr>
        <p:txBody>
          <a:bodyPr>
            <a:normAutofit fontScale="90000"/>
          </a:bodyPr>
          <a:lstStyle/>
          <a:p>
            <a:r>
              <a:rPr lang="ru-RU" sz="1800" b="1" i="0" u="none" baseline="0" dirty="0" err="1"/>
              <a:t>Желіаралық</a:t>
            </a:r>
            <a:r>
              <a:rPr lang="ru-RU" sz="1800" b="1" i="0" u="none" baseline="0" dirty="0"/>
              <a:t> </a:t>
            </a:r>
            <a:r>
              <a:rPr lang="ru-RU" sz="1800" b="1" i="0" u="none" baseline="0" dirty="0" err="1"/>
              <a:t>экрандар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Ақпараттық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қауіпсіздік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бойынша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үздік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практикалық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әдістемелер</a:t>
            </a:r>
            <a:endParaRPr lang="ru-RU" b="1" i="0" u="none" baseline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19989"/>
            <a:ext cx="8493641" cy="4486608"/>
          </a:xfrm>
        </p:spPr>
        <p:txBody>
          <a:bodyPr/>
          <a:lstStyle/>
          <a:p>
            <a:r>
              <a:rPr lang="ru-RU" dirty="0" err="1"/>
              <a:t>Ақпараттық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үздік</a:t>
            </a:r>
            <a:r>
              <a:rPr lang="ru-RU" dirty="0"/>
              <a:t> </a:t>
            </a:r>
            <a:r>
              <a:rPr lang="ru-RU" dirty="0" err="1"/>
              <a:t>практикалық</a:t>
            </a:r>
            <a:r>
              <a:rPr lang="ru-RU" dirty="0"/>
              <a:t> </a:t>
            </a:r>
            <a:r>
              <a:rPr lang="ru-RU" dirty="0" err="1"/>
              <a:t>әдістемелер</a:t>
            </a:r>
            <a:r>
              <a:rPr lang="ru-RU" dirty="0"/>
              <a:t> Дене </a:t>
            </a:r>
            <a:r>
              <a:rPr lang="ru-RU" dirty="0" err="1"/>
              <a:t>қауіпсіздігін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шаралар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. </a:t>
            </a:r>
            <a:r>
              <a:rPr lang="ru-RU" dirty="0" err="1"/>
              <a:t>Персоналды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қауіпсіздікті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шаралар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. </a:t>
            </a:r>
            <a:r>
              <a:rPr lang="ru-RU" dirty="0" err="1"/>
              <a:t>Қатынауды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құралдарын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. </a:t>
            </a:r>
            <a:r>
              <a:rPr lang="ru-RU" dirty="0" err="1"/>
              <a:t>Атаңыз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19" y="4302287"/>
            <a:ext cx="4429423" cy="25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275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err="1">
                <a:effectLst/>
              </a:rPr>
              <a:t>Мінез-құлық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негізіндегі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киберқауіпсіздікке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көзқарас</a:t>
            </a:r>
            <a:r>
              <a:rPr lang="ru-RU" sz="2000" b="1" i="0" u="none" baseline="0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b="1" i="0" u="none" baseline="0" dirty="0" err="1"/>
              <a:t>Ботнет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588" y="1552632"/>
            <a:ext cx="8493641" cy="2869145"/>
          </a:xfrm>
        </p:spPr>
        <p:txBody>
          <a:bodyPr>
            <a:normAutofit/>
          </a:bodyPr>
          <a:lstStyle/>
          <a:p>
            <a:pPr algn="l" rtl="0"/>
            <a:r>
              <a:rPr lang="ru-RU" b="0" i="0" u="none" baseline="0" dirty="0" err="1"/>
              <a:t>Ботнет</a:t>
            </a:r>
            <a:endParaRPr lang="ru-RU" b="0" i="0" u="none" baseline="0" dirty="0"/>
          </a:p>
          <a:p>
            <a:pPr lvl="1"/>
            <a:r>
              <a:rPr lang="ru-RU" dirty="0"/>
              <a:t>Интернет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боттар</a:t>
            </a:r>
            <a:r>
              <a:rPr lang="ru-RU" dirty="0"/>
              <a:t> </a:t>
            </a:r>
            <a:r>
              <a:rPr lang="ru-RU" dirty="0" err="1"/>
              <a:t>тобы</a:t>
            </a:r>
            <a:r>
              <a:rPr lang="ru-RU" dirty="0"/>
              <a:t>. Жеке </a:t>
            </a:r>
            <a:r>
              <a:rPr lang="ru-RU" dirty="0" err="1"/>
              <a:t>зиянкестер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зиянкестер</a:t>
            </a:r>
            <a:r>
              <a:rPr lang="ru-RU" dirty="0"/>
              <a:t> </a:t>
            </a:r>
            <a:r>
              <a:rPr lang="ru-RU" dirty="0" err="1"/>
              <a:t>топтары</a:t>
            </a:r>
            <a:r>
              <a:rPr lang="ru-RU" dirty="0"/>
              <a:t> </a:t>
            </a:r>
            <a:r>
              <a:rPr lang="ru-RU" dirty="0" err="1"/>
              <a:t>басқарады</a:t>
            </a:r>
            <a:r>
              <a:rPr lang="ru-RU" dirty="0"/>
              <a:t>. Бот</a:t>
            </a:r>
          </a:p>
          <a:p>
            <a:pPr lvl="1"/>
            <a:r>
              <a:rPr lang="ru-RU" dirty="0"/>
              <a:t> </a:t>
            </a:r>
            <a:r>
              <a:rPr lang="ru-RU" dirty="0" err="1"/>
              <a:t>Әдетте</a:t>
            </a:r>
            <a:r>
              <a:rPr lang="ru-RU" dirty="0"/>
              <a:t> веб-</a:t>
            </a:r>
            <a:r>
              <a:rPr lang="ru-RU" dirty="0" err="1"/>
              <a:t>сайтқа</a:t>
            </a:r>
            <a:r>
              <a:rPr lang="ru-RU" dirty="0"/>
              <a:t> </a:t>
            </a:r>
            <a:r>
              <a:rPr lang="ru-RU" dirty="0" err="1"/>
              <a:t>кірген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зақымдалады</a:t>
            </a:r>
            <a:r>
              <a:rPr lang="ru-RU" dirty="0"/>
              <a:t>, эл-да </a:t>
            </a:r>
            <a:r>
              <a:rPr lang="ru-RU" dirty="0" err="1"/>
              <a:t>салынымды</a:t>
            </a:r>
            <a:r>
              <a:rPr lang="ru-RU" dirty="0"/>
              <a:t> </a:t>
            </a:r>
            <a:r>
              <a:rPr lang="ru-RU" dirty="0" err="1"/>
              <a:t>ашқанда</a:t>
            </a:r>
            <a:r>
              <a:rPr lang="ru-RU" dirty="0"/>
              <a:t>. </a:t>
            </a:r>
            <a:r>
              <a:rPr lang="ru-RU" dirty="0" err="1"/>
              <a:t>хатта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зарарланған</a:t>
            </a:r>
            <a:r>
              <a:rPr lang="ru-RU" dirty="0"/>
              <a:t> медиа файл.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070" y="3910262"/>
            <a:ext cx="3762121" cy="27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68673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err="1">
                <a:effectLst/>
              </a:rPr>
              <a:t>Мінез-құлық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негізінде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киберқауіпсіздікке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көзқарас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Өлтіру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тізбегі</a:t>
            </a:r>
            <a:endParaRPr lang="ru-RU" b="1" i="0" u="none" baseline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5769179" cy="4926405"/>
          </a:xfrm>
        </p:spPr>
        <p:txBody>
          <a:bodyPr/>
          <a:lstStyle/>
          <a:p>
            <a:r>
              <a:rPr lang="ru-RU" dirty="0" err="1"/>
              <a:t>Өлтіру</a:t>
            </a:r>
            <a:r>
              <a:rPr lang="ru-RU" dirty="0"/>
              <a:t> </a:t>
            </a:r>
            <a:r>
              <a:rPr lang="ru-RU" dirty="0" err="1"/>
              <a:t>тізбегінің</a:t>
            </a:r>
            <a:r>
              <a:rPr lang="ru-RU" dirty="0"/>
              <a:t> </a:t>
            </a:r>
            <a:r>
              <a:rPr lang="ru-RU" dirty="0" err="1"/>
              <a:t>кезеңдерін</a:t>
            </a:r>
            <a:r>
              <a:rPr lang="ru-RU" dirty="0"/>
              <a:t> </a:t>
            </a:r>
            <a:r>
              <a:rPr lang="ru-RU" dirty="0" err="1"/>
              <a:t>атаңыз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2070792"/>
            <a:ext cx="7973248" cy="45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7113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" y="1222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0" dirty="0" err="1">
                <a:effectLst/>
              </a:rPr>
              <a:t>Мінез-құлық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негізіндегі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киберқауіпсіздікке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көзқарас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Тәртіп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негізіндегі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қауіпсіздік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6680" y="1430712"/>
            <a:ext cx="8467515" cy="492640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Хакерлерге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тұзақтар</a:t>
            </a:r>
            <a:r>
              <a:rPr lang="ru-RU" dirty="0"/>
              <a:t> (</a:t>
            </a:r>
            <a:r>
              <a:rPr lang="en-US" dirty="0"/>
              <a:t>Honeypots) </a:t>
            </a:r>
            <a:r>
              <a:rPr lang="ru-RU" dirty="0" err="1"/>
              <a:t>Қаскүнем</a:t>
            </a:r>
            <a:r>
              <a:rPr lang="ru-RU" dirty="0"/>
              <a:t>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болжамды</a:t>
            </a:r>
            <a:r>
              <a:rPr lang="ru-RU" dirty="0"/>
              <a:t> </a:t>
            </a:r>
            <a:r>
              <a:rPr lang="ru-RU" dirty="0" err="1"/>
              <a:t>мінез-құлқының</a:t>
            </a:r>
            <a:r>
              <a:rPr lang="ru-RU" dirty="0"/>
              <a:t> </a:t>
            </a:r>
            <a:r>
              <a:rPr lang="ru-RU" dirty="0" err="1"/>
              <a:t>моделін</a:t>
            </a:r>
            <a:r>
              <a:rPr lang="ru-RU" dirty="0"/>
              <a:t> </a:t>
            </a:r>
            <a:r>
              <a:rPr lang="ru-RU" dirty="0" err="1"/>
              <a:t>пайдалана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қаскүнемді</a:t>
            </a:r>
            <a:r>
              <a:rPr lang="ru-RU" dirty="0"/>
              <a:t> </a:t>
            </a:r>
            <a:r>
              <a:rPr lang="ru-RU" dirty="0" err="1"/>
              <a:t>қолданады</a:t>
            </a:r>
            <a:r>
              <a:rPr lang="ru-RU" dirty="0"/>
              <a:t>. </a:t>
            </a:r>
            <a:r>
              <a:rPr lang="ru-RU" dirty="0" err="1"/>
              <a:t>Зиянкестің</a:t>
            </a:r>
            <a:r>
              <a:rPr lang="ru-RU" dirty="0"/>
              <a:t> </a:t>
            </a:r>
            <a:r>
              <a:rPr lang="ru-RU" dirty="0" err="1"/>
              <a:t>мінез-құлқын</a:t>
            </a:r>
            <a:r>
              <a:rPr lang="ru-RU" dirty="0"/>
              <a:t> "</a:t>
            </a:r>
            <a:r>
              <a:rPr lang="ru-RU" dirty="0" err="1"/>
              <a:t>басып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", </a:t>
            </a:r>
            <a:r>
              <a:rPr lang="ru-RU" dirty="0" err="1"/>
              <a:t>хаттамалайды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талдайды</a:t>
            </a:r>
            <a:r>
              <a:rPr lang="ru-RU" dirty="0"/>
              <a:t>. </a:t>
            </a:r>
            <a:r>
              <a:rPr lang="ru-RU" dirty="0" err="1"/>
              <a:t>Әкімші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жинай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қорғаныс</a:t>
            </a:r>
            <a:r>
              <a:rPr lang="ru-RU" dirty="0"/>
              <a:t> </a:t>
            </a:r>
            <a:r>
              <a:rPr lang="ru-RU" dirty="0" err="1"/>
              <a:t>ойлауға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. </a:t>
            </a:r>
            <a:r>
              <a:rPr lang="en-US" dirty="0"/>
              <a:t>Cisco </a:t>
            </a:r>
            <a:r>
              <a:rPr lang="ru-RU" dirty="0" err="1"/>
              <a:t>Шешімі</a:t>
            </a:r>
            <a:r>
              <a:rPr lang="ru-RU" dirty="0"/>
              <a:t> </a:t>
            </a:r>
            <a:r>
              <a:rPr lang="ru-RU" dirty="0" err="1"/>
              <a:t>Индикаторларды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мінез-құлық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табу.                                  </a:t>
            </a:r>
            <a:r>
              <a:rPr lang="ru-RU" dirty="0" err="1"/>
              <a:t>Үздік</a:t>
            </a:r>
            <a:r>
              <a:rPr lang="ru-RU" dirty="0"/>
              <a:t> </a:t>
            </a:r>
            <a:r>
              <a:rPr lang="ru-RU" dirty="0" err="1"/>
              <a:t>мониторингті</a:t>
            </a:r>
            <a:r>
              <a:rPr lang="ru-RU" dirty="0"/>
              <a:t>                                              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, контекст                                    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680" y="4640900"/>
            <a:ext cx="3727060" cy="21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64226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14566" y="10699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0" dirty="0" err="1">
                <a:effectLst/>
              </a:rPr>
              <a:t>Тәртіп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негізіндегі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қауіпсіздікке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көзқарас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1" i="0" u="none" baseline="0" dirty="0" err="1"/>
              <a:t>NetFlow</a:t>
            </a:r>
            <a:r>
              <a:rPr lang="ru-RU" b="1" i="0" u="none" baseline="0" dirty="0"/>
              <a:t> </a:t>
            </a:r>
            <a:r>
              <a:rPr lang="ru-RU" dirty="0" err="1"/>
              <a:t>және</a:t>
            </a:r>
            <a:r>
              <a:rPr lang="ru-RU" b="1" i="0" u="none" baseline="0" dirty="0"/>
              <a:t> </a:t>
            </a:r>
            <a:r>
              <a:rPr lang="ru-RU" b="1" i="0" u="none" baseline="0" dirty="0" err="1"/>
              <a:t>кибератакалар</a:t>
            </a:r>
            <a:endParaRPr lang="ru-RU" b="1" i="0" u="none" baseline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868" y="994371"/>
            <a:ext cx="8519766" cy="4926405"/>
          </a:xfrm>
        </p:spPr>
        <p:txBody>
          <a:bodyPr/>
          <a:lstStyle/>
          <a:p>
            <a:pPr algn="l" rtl="0"/>
            <a:r>
              <a:rPr lang="ru-RU" b="0" i="0" u="none" baseline="0" dirty="0" err="1"/>
              <a:t>NetFlow</a:t>
            </a:r>
            <a:endParaRPr lang="ru-RU" dirty="0"/>
          </a:p>
          <a:p>
            <a:pPr lvl="1"/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өтетін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жинайды</a:t>
            </a:r>
            <a:r>
              <a:rPr lang="ru-RU" dirty="0"/>
              <a:t>. </a:t>
            </a:r>
            <a:r>
              <a:rPr lang="ru-RU" dirty="0" err="1"/>
              <a:t>Мінез-құлық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табылған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талдаудағы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компоненттер</a:t>
            </a:r>
            <a:r>
              <a:rPr lang="ru-RU" dirty="0"/>
              <a:t>. </a:t>
            </a:r>
            <a:r>
              <a:rPr lang="ru-RU" dirty="0" err="1"/>
              <a:t>Мінез-құлық</a:t>
            </a:r>
            <a:r>
              <a:rPr lang="ru-RU" dirty="0"/>
              <a:t> </a:t>
            </a:r>
            <a:r>
              <a:rPr lang="ru-RU" dirty="0" err="1"/>
              <a:t>эталондарын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016" y="3457574"/>
            <a:ext cx="61531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7203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0" dirty="0">
                <a:effectLst/>
              </a:rPr>
              <a:t>Cisco </a:t>
            </a:r>
            <a:r>
              <a:rPr lang="ru-RU" sz="2000" b="0" dirty="0" err="1">
                <a:effectLst/>
              </a:rPr>
              <a:t>киберқауіпсіздікке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көзқарасы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b="1" i="0" u="none" baseline="0" dirty="0"/>
              <a:t>CSIRT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500172" cy="31412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инциденттеріне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/>
              <a:t>қою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топ </a:t>
            </a:r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қауіпсіздікке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инциденттерді</a:t>
            </a:r>
            <a:r>
              <a:rPr lang="ru-RU" dirty="0"/>
              <a:t> </a:t>
            </a:r>
            <a:r>
              <a:rPr lang="ru-RU" dirty="0" err="1"/>
              <a:t>кешенді</a:t>
            </a:r>
            <a:r>
              <a:rPr lang="ru-RU" dirty="0"/>
              <a:t> </a:t>
            </a:r>
            <a:r>
              <a:rPr lang="ru-RU" dirty="0" err="1"/>
              <a:t>тексеруді</a:t>
            </a:r>
            <a:r>
              <a:rPr lang="ru-RU" dirty="0"/>
              <a:t> </a:t>
            </a:r>
            <a:r>
              <a:rPr lang="ru-RU" dirty="0" err="1"/>
              <a:t>орындау</a:t>
            </a:r>
            <a:r>
              <a:rPr lang="ru-RU" dirty="0"/>
              <a:t> </a:t>
            </a:r>
            <a:r>
              <a:rPr lang="ru-RU" dirty="0" err="1"/>
              <a:t>есебінен</a:t>
            </a:r>
            <a:r>
              <a:rPr lang="ru-RU" dirty="0"/>
              <a:t> </a:t>
            </a:r>
            <a:r>
              <a:rPr lang="ru-RU" dirty="0" err="1"/>
              <a:t>деректердің</a:t>
            </a:r>
            <a:r>
              <a:rPr lang="ru-RU" dirty="0"/>
              <a:t>, </a:t>
            </a:r>
            <a:r>
              <a:rPr lang="ru-RU" dirty="0" err="1"/>
              <a:t>жүйелердің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Компанияның</a:t>
            </a:r>
            <a:r>
              <a:rPr lang="ru-RU" dirty="0"/>
              <a:t> </a:t>
            </a:r>
            <a:r>
              <a:rPr lang="ru-RU" dirty="0" err="1"/>
              <a:t>өзіне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сұғылмауын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Қауіптерді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бағалауды</a:t>
            </a:r>
            <a:r>
              <a:rPr lang="ru-RU" dirty="0"/>
              <a:t>, </a:t>
            </a:r>
            <a:r>
              <a:rPr lang="ru-RU" dirty="0" err="1"/>
              <a:t>қауіптерді</a:t>
            </a:r>
            <a:r>
              <a:rPr lang="ru-RU" dirty="0"/>
              <a:t> </a:t>
            </a:r>
            <a:r>
              <a:rPr lang="ru-RU" dirty="0" err="1"/>
              <a:t>әлсірету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шараларды</a:t>
            </a:r>
            <a:r>
              <a:rPr lang="ru-RU" dirty="0"/>
              <a:t> </a:t>
            </a:r>
            <a:r>
              <a:rPr lang="ru-RU" dirty="0" err="1"/>
              <a:t>жоспарлауды</a:t>
            </a:r>
            <a:r>
              <a:rPr lang="ru-RU" dirty="0"/>
              <a:t>, </a:t>
            </a:r>
            <a:r>
              <a:rPr lang="ru-RU" dirty="0" err="1"/>
              <a:t>үрдістерді</a:t>
            </a:r>
            <a:r>
              <a:rPr lang="ru-RU" dirty="0"/>
              <a:t> </a:t>
            </a:r>
            <a:r>
              <a:rPr lang="ru-RU" dirty="0" err="1"/>
              <a:t>талдауды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архитектурасын</a:t>
            </a:r>
            <a:r>
              <a:rPr lang="ru-RU" dirty="0"/>
              <a:t> </a:t>
            </a:r>
            <a:r>
              <a:rPr lang="ru-RU" dirty="0" err="1"/>
              <a:t>бағалауды</a:t>
            </a:r>
            <a:r>
              <a:rPr lang="ru-RU" dirty="0"/>
              <a:t> </a:t>
            </a:r>
            <a:r>
              <a:rPr lang="ru-RU" dirty="0" err="1"/>
              <a:t>жүргізеді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260" y="4462689"/>
            <a:ext cx="4138008" cy="23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30000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7" y="401611"/>
            <a:ext cx="8772157" cy="838200"/>
          </a:xfrm>
        </p:spPr>
        <p:txBody>
          <a:bodyPr>
            <a:normAutofit fontScale="90000"/>
          </a:bodyPr>
          <a:lstStyle/>
          <a:p>
            <a:r>
              <a:rPr lang="en-US" sz="2200" b="0" dirty="0">
                <a:effectLst/>
              </a:rPr>
              <a:t>Cisco </a:t>
            </a:r>
            <a:r>
              <a:rPr lang="ru-RU" sz="2200" b="0" dirty="0" err="1">
                <a:effectLst/>
              </a:rPr>
              <a:t>киберқауіпсіздікке</a:t>
            </a:r>
            <a:r>
              <a:rPr lang="ru-RU" sz="2200" b="0" dirty="0">
                <a:effectLst/>
              </a:rPr>
              <a:t> </a:t>
            </a:r>
            <a:r>
              <a:rPr lang="ru-RU" sz="2200" b="0" dirty="0" err="1">
                <a:effectLst/>
              </a:rPr>
              <a:t>көзқарасы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Ақпараттық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қауіпсіздік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бойынша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Сценарийлер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жинағы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91" y="1708836"/>
            <a:ext cx="8631953" cy="478340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Оқыс</a:t>
            </a:r>
            <a:r>
              <a:rPr lang="ru-RU" dirty="0"/>
              <a:t> </a:t>
            </a:r>
            <a:r>
              <a:rPr lang="ru-RU" dirty="0" err="1"/>
              <a:t>оқиғаны</a:t>
            </a:r>
            <a:r>
              <a:rPr lang="ru-RU" dirty="0"/>
              <a:t> </a:t>
            </a:r>
            <a:r>
              <a:rPr lang="ru-RU" dirty="0" err="1"/>
              <a:t>анықтауға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берген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оқиғасының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көздері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қайталанатын</a:t>
            </a:r>
            <a:r>
              <a:rPr lang="ru-RU" dirty="0"/>
              <a:t> </a:t>
            </a:r>
            <a:r>
              <a:rPr lang="ru-RU" dirty="0" err="1"/>
              <a:t>сұраулар</a:t>
            </a:r>
            <a:r>
              <a:rPr lang="ru-RU" dirty="0"/>
              <a:t> (</a:t>
            </a:r>
            <a:r>
              <a:rPr lang="ru-RU" dirty="0" err="1"/>
              <a:t>есептер</a:t>
            </a:r>
            <a:r>
              <a:rPr lang="ru-RU" dirty="0"/>
              <a:t>) </a:t>
            </a:r>
            <a:r>
              <a:rPr lang="ru-RU" dirty="0" err="1"/>
              <a:t>жиыны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не </a:t>
            </a:r>
            <a:r>
              <a:rPr lang="ru-RU" dirty="0" err="1"/>
              <a:t>қажет</a:t>
            </a:r>
            <a:r>
              <a:rPr lang="ru-RU" dirty="0"/>
              <a:t>? </a:t>
            </a:r>
            <a:r>
              <a:rPr lang="ru-RU" dirty="0" err="1"/>
              <a:t>Зиянды</a:t>
            </a:r>
            <a:r>
              <a:rPr lang="ru-RU" dirty="0"/>
              <a:t> БҚ </a:t>
            </a:r>
            <a:r>
              <a:rPr lang="ru-RU" dirty="0" err="1"/>
              <a:t>жұқтырған</a:t>
            </a:r>
            <a:r>
              <a:rPr lang="ru-RU" dirty="0"/>
              <a:t> </a:t>
            </a:r>
            <a:r>
              <a:rPr lang="ru-RU" dirty="0" err="1"/>
              <a:t>машиналарды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. </a:t>
            </a:r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күдікті</a:t>
            </a:r>
            <a:r>
              <a:rPr lang="ru-RU" dirty="0"/>
              <a:t> </a:t>
            </a:r>
            <a:r>
              <a:rPr lang="ru-RU" dirty="0" err="1"/>
              <a:t>белсенділікті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. </a:t>
            </a:r>
            <a:r>
              <a:rPr lang="ru-RU" dirty="0" err="1"/>
              <a:t>Аутентификацияның</a:t>
            </a:r>
            <a:r>
              <a:rPr lang="ru-RU" dirty="0"/>
              <a:t> </a:t>
            </a:r>
            <a:r>
              <a:rPr lang="ru-RU" dirty="0" err="1"/>
              <a:t>эпизодтық</a:t>
            </a:r>
            <a:r>
              <a:rPr lang="ru-RU" dirty="0"/>
              <a:t> </a:t>
            </a:r>
            <a:r>
              <a:rPr lang="ru-RU" dirty="0" err="1"/>
              <a:t>әрекеттерін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.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трафикті</a:t>
            </a:r>
            <a:r>
              <a:rPr lang="ru-RU" dirty="0"/>
              <a:t> </a:t>
            </a:r>
            <a:r>
              <a:rPr lang="ru-RU" dirty="0" err="1"/>
              <a:t>сипаттау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түсіну</a:t>
            </a:r>
            <a:r>
              <a:rPr lang="ru-RU" dirty="0"/>
              <a:t>. </a:t>
            </a:r>
            <a:r>
              <a:rPr lang="ru-RU" dirty="0" err="1"/>
              <a:t>Үрдістерді</a:t>
            </a:r>
            <a:r>
              <a:rPr lang="ru-RU" dirty="0"/>
              <a:t>, </a:t>
            </a:r>
            <a:r>
              <a:rPr lang="ru-RU" dirty="0" err="1"/>
              <a:t>статистиканы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 </a:t>
            </a:r>
            <a:r>
              <a:rPr lang="ru-RU" dirty="0" err="1"/>
              <a:t>алғанда</a:t>
            </a:r>
            <a:r>
              <a:rPr lang="ru-RU" dirty="0"/>
              <a:t>, </a:t>
            </a:r>
            <a:r>
              <a:rPr lang="ru-RU" dirty="0" err="1"/>
              <a:t>қорытынды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ұсыну</a:t>
            </a:r>
            <a:r>
              <a:rPr lang="ru-RU" dirty="0"/>
              <a:t>. </a:t>
            </a:r>
            <a:r>
              <a:rPr lang="ru-RU" dirty="0" err="1"/>
              <a:t>Статистикалық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мен </a:t>
            </a:r>
            <a:r>
              <a:rPr lang="ru-RU" dirty="0" err="1"/>
              <a:t>өлшеу</a:t>
            </a:r>
            <a:r>
              <a:rPr lang="ru-RU" dirty="0"/>
              <a:t> </a:t>
            </a:r>
            <a:r>
              <a:rPr lang="ru-RU" dirty="0" err="1"/>
              <a:t>деректеріне</a:t>
            </a:r>
            <a:r>
              <a:rPr lang="ru-RU" dirty="0"/>
              <a:t> </a:t>
            </a:r>
            <a:r>
              <a:rPr lang="ru-RU" dirty="0" err="1"/>
              <a:t>практикалық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жылдам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жеткізуді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.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релевантты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көздері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оқиғаларды</a:t>
            </a:r>
            <a:r>
              <a:rPr lang="ru-RU" dirty="0"/>
              <a:t> </a:t>
            </a:r>
            <a:r>
              <a:rPr lang="ru-RU" dirty="0" err="1"/>
              <a:t>салыстыру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604785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34" y="4174112"/>
            <a:ext cx="4361752" cy="2501252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29" y="291722"/>
            <a:ext cx="8772157" cy="838200"/>
          </a:xfrm>
        </p:spPr>
        <p:txBody>
          <a:bodyPr>
            <a:normAutofit fontScale="90000"/>
          </a:bodyPr>
          <a:lstStyle/>
          <a:p>
            <a:r>
              <a:rPr lang="en-US" sz="2000" b="0" dirty="0">
                <a:effectLst/>
              </a:rPr>
              <a:t>Cisco </a:t>
            </a:r>
            <a:r>
              <a:rPr lang="ru-RU" sz="2000" b="0" dirty="0" err="1">
                <a:effectLst/>
              </a:rPr>
              <a:t>киберқауіпсіздікке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көзқарасы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0" dirty="0" err="1">
                <a:effectLst/>
              </a:rPr>
              <a:t>Инциденттерді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болдырмау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және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анықтау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құралдары</a:t>
            </a:r>
            <a:endParaRPr lang="ru-RU" b="1" i="0" u="none" baseline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285" y="1617603"/>
            <a:ext cx="8459831" cy="4926405"/>
          </a:xfrm>
        </p:spPr>
        <p:txBody>
          <a:bodyPr>
            <a:normAutofit/>
          </a:bodyPr>
          <a:lstStyle/>
          <a:p>
            <a:r>
              <a:rPr lang="en-US" sz="2000" dirty="0"/>
              <a:t>SIEM-</a:t>
            </a:r>
            <a:r>
              <a:rPr lang="ru-RU" sz="2000" dirty="0" err="1"/>
              <a:t>ақпараттық</a:t>
            </a:r>
            <a:r>
              <a:rPr lang="ru-RU" sz="2000" dirty="0"/>
              <a:t> </a:t>
            </a:r>
            <a:r>
              <a:rPr lang="ru-RU" sz="2000" dirty="0" err="1"/>
              <a:t>қауіпсіздік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оқиғаларды</a:t>
            </a:r>
            <a:r>
              <a:rPr lang="ru-RU" sz="2000" dirty="0"/>
              <a:t> </a:t>
            </a:r>
            <a:r>
              <a:rPr lang="ru-RU" sz="2000" dirty="0" err="1"/>
              <a:t>басқару</a:t>
            </a:r>
            <a:r>
              <a:rPr lang="ru-RU" sz="2000" dirty="0"/>
              <a:t> </a:t>
            </a:r>
            <a:r>
              <a:rPr lang="ru-RU" sz="2000" dirty="0" err="1"/>
              <a:t>Қауіпсіздік</a:t>
            </a:r>
            <a:r>
              <a:rPr lang="ru-RU" sz="2000" dirty="0"/>
              <a:t> </a:t>
            </a:r>
            <a:r>
              <a:rPr lang="ru-RU" sz="2000" dirty="0" err="1"/>
              <a:t>журналдарын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басқа</a:t>
            </a:r>
            <a:r>
              <a:rPr lang="ru-RU" sz="2000" dirty="0"/>
              <a:t> да </a:t>
            </a:r>
            <a:r>
              <a:rPr lang="ru-RU" sz="2000" dirty="0" err="1"/>
              <a:t>ретроспективті</a:t>
            </a:r>
            <a:r>
              <a:rPr lang="ru-RU" sz="2000" dirty="0"/>
              <a:t> </a:t>
            </a:r>
            <a:r>
              <a:rPr lang="ru-RU" sz="2000" dirty="0" err="1"/>
              <a:t>деректерді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желідегі</a:t>
            </a:r>
            <a:r>
              <a:rPr lang="ru-RU" sz="2000" dirty="0"/>
              <a:t> </a:t>
            </a:r>
            <a:r>
              <a:rPr lang="ru-RU" sz="2000" dirty="0" err="1"/>
              <a:t>қауіпсіздік</a:t>
            </a:r>
            <a:r>
              <a:rPr lang="ru-RU" sz="2000" dirty="0"/>
              <a:t> </a:t>
            </a:r>
            <a:r>
              <a:rPr lang="ru-RU" sz="2000" dirty="0" err="1"/>
              <a:t>құрылғыларынан</a:t>
            </a:r>
            <a:r>
              <a:rPr lang="ru-RU" sz="2000" dirty="0"/>
              <a:t> </a:t>
            </a:r>
            <a:r>
              <a:rPr lang="ru-RU" sz="2000" dirty="0" err="1"/>
              <a:t>нақты</a:t>
            </a:r>
            <a:r>
              <a:rPr lang="ru-RU" sz="2000" dirty="0"/>
              <a:t> </a:t>
            </a:r>
            <a:r>
              <a:rPr lang="ru-RU" sz="2000" dirty="0" err="1"/>
              <a:t>уақыт</a:t>
            </a:r>
            <a:r>
              <a:rPr lang="ru-RU" sz="2000" dirty="0"/>
              <a:t> </a:t>
            </a:r>
            <a:r>
              <a:rPr lang="ru-RU" sz="2000" dirty="0" err="1"/>
              <a:t>деректерін</a:t>
            </a:r>
            <a:r>
              <a:rPr lang="ru-RU" sz="2000" dirty="0"/>
              <a:t> </a:t>
            </a:r>
            <a:r>
              <a:rPr lang="ru-RU" sz="2000" dirty="0" err="1"/>
              <a:t>жинайтын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талдайтын</a:t>
            </a:r>
            <a:r>
              <a:rPr lang="ru-RU" sz="2000" dirty="0"/>
              <a:t> </a:t>
            </a:r>
            <a:r>
              <a:rPr lang="ru-RU" sz="2000" dirty="0" err="1"/>
              <a:t>бағдарламалық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ету</a:t>
            </a:r>
            <a:r>
              <a:rPr lang="ru-RU" sz="2000" dirty="0"/>
              <a:t>. </a:t>
            </a:r>
            <a:r>
              <a:rPr lang="en-US" sz="2000" dirty="0"/>
              <a:t>DLP-</a:t>
            </a:r>
            <a:r>
              <a:rPr lang="ru-RU" sz="2000" dirty="0" err="1"/>
              <a:t>деректерді</a:t>
            </a:r>
            <a:r>
              <a:rPr lang="ru-RU" sz="2000" dirty="0"/>
              <a:t> </a:t>
            </a:r>
            <a:r>
              <a:rPr lang="ru-RU" sz="2000" dirty="0" err="1"/>
              <a:t>жоғалтуды</a:t>
            </a:r>
            <a:r>
              <a:rPr lang="ru-RU" sz="2000" dirty="0"/>
              <a:t> </a:t>
            </a:r>
            <a:r>
              <a:rPr lang="ru-RU" sz="2000" dirty="0" err="1"/>
              <a:t>болдырмау</a:t>
            </a:r>
            <a:r>
              <a:rPr lang="ru-RU" sz="2000" dirty="0"/>
              <a:t> </a:t>
            </a:r>
            <a:r>
              <a:rPr lang="ru-RU" sz="2000" dirty="0" err="1"/>
              <a:t>Желіде</a:t>
            </a:r>
            <a:r>
              <a:rPr lang="ru-RU" sz="2000" dirty="0"/>
              <a:t> </a:t>
            </a:r>
            <a:r>
              <a:rPr lang="ru-RU" sz="2000" dirty="0" err="1"/>
              <a:t>құпия</a:t>
            </a:r>
            <a:r>
              <a:rPr lang="ru-RU" sz="2000" dirty="0"/>
              <a:t> </a:t>
            </a:r>
            <a:r>
              <a:rPr lang="ru-RU" sz="2000" dirty="0" err="1"/>
              <a:t>деректерді</a:t>
            </a:r>
            <a:r>
              <a:rPr lang="ru-RU" sz="2000" dirty="0"/>
              <a:t> </a:t>
            </a:r>
            <a:r>
              <a:rPr lang="ru-RU" sz="2000" dirty="0" err="1"/>
              <a:t>ұрлауды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жылыстауды</a:t>
            </a:r>
            <a:r>
              <a:rPr lang="ru-RU" sz="2000" dirty="0"/>
              <a:t> </a:t>
            </a:r>
            <a:r>
              <a:rPr lang="ru-RU" sz="2000" dirty="0" err="1"/>
              <a:t>болдырмау</a:t>
            </a:r>
            <a:r>
              <a:rPr lang="ru-RU" sz="2000" dirty="0"/>
              <a:t>. </a:t>
            </a:r>
            <a:r>
              <a:rPr lang="ru-RU" sz="2000" dirty="0" err="1"/>
              <a:t>Деректерді</a:t>
            </a:r>
            <a:r>
              <a:rPr lang="ru-RU" sz="2000" dirty="0"/>
              <a:t> </a:t>
            </a:r>
            <a:r>
              <a:rPr lang="ru-RU" sz="2000" dirty="0" err="1"/>
              <a:t>мониторингілеу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қорғау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үш</a:t>
            </a:r>
            <a:r>
              <a:rPr lang="ru-RU" sz="2000" dirty="0"/>
              <a:t> </a:t>
            </a:r>
            <a:r>
              <a:rPr lang="ru-RU" sz="2000" dirty="0" err="1"/>
              <a:t>түрлі</a:t>
            </a:r>
            <a:r>
              <a:rPr lang="ru-RU" sz="2000" dirty="0"/>
              <a:t> </a:t>
            </a:r>
            <a:r>
              <a:rPr lang="ru-RU" sz="2000" dirty="0" err="1"/>
              <a:t>сатыда</a:t>
            </a:r>
            <a:r>
              <a:rPr lang="ru-RU" sz="2000" dirty="0"/>
              <a:t>. </a:t>
            </a:r>
            <a:r>
              <a:rPr lang="en-US" sz="2000" dirty="0"/>
              <a:t>Cisco Identity Services Engine (Cisco ISE)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US" sz="2000" dirty="0" err="1"/>
              <a:t>TrustSec</a:t>
            </a:r>
            <a:r>
              <a:rPr lang="en-US" sz="2000" dirty="0"/>
              <a:t> </a:t>
            </a:r>
            <a:r>
              <a:rPr lang="ru-RU" sz="2000" dirty="0" err="1"/>
              <a:t>Рөлдер</a:t>
            </a:r>
            <a:r>
              <a:rPr lang="ru-RU" sz="2000" dirty="0"/>
              <a:t> </a:t>
            </a:r>
            <a:r>
              <a:rPr lang="ru-RU" sz="2000" dirty="0" err="1"/>
              <a:t>негізінде</a:t>
            </a:r>
            <a:r>
              <a:rPr lang="ru-RU" sz="2000" dirty="0"/>
              <a:t> </a:t>
            </a:r>
            <a:r>
              <a:rPr lang="ru-RU" sz="2000" dirty="0" err="1"/>
              <a:t>қол</a:t>
            </a:r>
            <a:r>
              <a:rPr lang="ru-RU" sz="2000" dirty="0"/>
              <a:t> </a:t>
            </a:r>
            <a:r>
              <a:rPr lang="ru-RU" sz="2000" dirty="0" err="1"/>
              <a:t>жеткізуді</a:t>
            </a:r>
            <a:r>
              <a:rPr lang="ru-RU" sz="2000" dirty="0"/>
              <a:t> </a:t>
            </a:r>
            <a:r>
              <a:rPr lang="ru-RU" sz="2000" dirty="0" err="1"/>
              <a:t>бақылау</a:t>
            </a:r>
            <a:r>
              <a:rPr lang="ru-RU" sz="2000" dirty="0"/>
              <a:t> </a:t>
            </a:r>
            <a:r>
              <a:rPr lang="ru-RU" sz="2000" dirty="0" err="1"/>
              <a:t>саясаты</a:t>
            </a:r>
            <a:r>
              <a:rPr lang="ru-RU" sz="2000" b="0" i="0" u="none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506925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733677" cy="5374094"/>
          </a:xfrm>
        </p:spPr>
        <p:txBody>
          <a:bodyPr/>
          <a:lstStyle/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Киберқауіпсіздік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Желілік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идентификация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оффлайн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идентификациясының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келтіріңіз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идентификацияның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келтіріңіз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мәліметтеріңіз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келтіріңіз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деректеріңіз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қайда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есептеуіш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қоймасы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порталы онлайн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деректерге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келтіріңіз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құрылғыларыңыз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08825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026" y="3189157"/>
            <a:ext cx="2553502" cy="22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8124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9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0" dirty="0">
                <a:effectLst/>
              </a:rPr>
              <a:t>Cisco </a:t>
            </a:r>
            <a:r>
              <a:rPr lang="ru-RU" sz="2000" b="0" dirty="0" err="1">
                <a:effectLst/>
              </a:rPr>
              <a:t>киберқауіпсіздікке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көзқарасы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1" i="0" u="none" baseline="0" dirty="0"/>
              <a:t>IDS и IPS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169374" cy="4926405"/>
          </a:xfrm>
        </p:spPr>
        <p:txBody>
          <a:bodyPr/>
          <a:lstStyle/>
          <a:p>
            <a:r>
              <a:rPr lang="en-US" dirty="0"/>
              <a:t>IDS-</a:t>
            </a:r>
            <a:r>
              <a:rPr lang="ru-RU" dirty="0" err="1"/>
              <a:t>басып</a:t>
            </a:r>
            <a:r>
              <a:rPr lang="ru-RU" dirty="0"/>
              <a:t> </a:t>
            </a:r>
            <a:r>
              <a:rPr lang="ru-RU" dirty="0" err="1"/>
              <a:t>кіруді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Әдетте</a:t>
            </a:r>
            <a:r>
              <a:rPr lang="ru-RU" dirty="0"/>
              <a:t> офлайн </a:t>
            </a:r>
            <a:r>
              <a:rPr lang="ru-RU" dirty="0" err="1"/>
              <a:t>орналасқан</a:t>
            </a:r>
            <a:r>
              <a:rPr lang="ru-RU" dirty="0"/>
              <a:t>. </a:t>
            </a:r>
            <a:r>
              <a:rPr lang="ru-RU" dirty="0" err="1"/>
              <a:t>Шабуылдарды</a:t>
            </a:r>
            <a:r>
              <a:rPr lang="ru-RU" dirty="0"/>
              <a:t> </a:t>
            </a:r>
            <a:r>
              <a:rPr lang="ru-RU" dirty="0" err="1"/>
              <a:t>болдырмайды</a:t>
            </a:r>
            <a:r>
              <a:rPr lang="ru-RU" dirty="0"/>
              <a:t>. </a:t>
            </a:r>
            <a:r>
              <a:rPr lang="ru-RU" dirty="0" err="1"/>
              <a:t>Есептерді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, </a:t>
            </a:r>
            <a:r>
              <a:rPr lang="ru-RU" dirty="0" err="1"/>
              <a:t>хаттамалайды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 </a:t>
            </a:r>
            <a:r>
              <a:rPr lang="en-US" dirty="0"/>
              <a:t>Intrusion Prevention System, IPS-</a:t>
            </a:r>
            <a:r>
              <a:rPr lang="ru-RU" dirty="0" err="1"/>
              <a:t>басып</a:t>
            </a:r>
            <a:r>
              <a:rPr lang="ru-RU" dirty="0"/>
              <a:t> </a:t>
            </a:r>
            <a:r>
              <a:rPr lang="ru-RU" dirty="0" err="1"/>
              <a:t>кіруді</a:t>
            </a:r>
            <a:r>
              <a:rPr lang="ru-RU" dirty="0"/>
              <a:t> </a:t>
            </a:r>
            <a:r>
              <a:rPr lang="ru-RU" dirty="0" err="1"/>
              <a:t>болдырмау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Ереже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сигналдардың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келуі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трафикті</a:t>
            </a:r>
            <a:r>
              <a:rPr lang="ru-RU" dirty="0"/>
              <a:t> </a:t>
            </a:r>
            <a:r>
              <a:rPr lang="ru-RU" dirty="0" err="1"/>
              <a:t>бұғаттау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тыйым</a:t>
            </a:r>
            <a:r>
              <a:rPr lang="ru-RU" dirty="0"/>
              <a:t> салу </a:t>
            </a:r>
            <a:r>
              <a:rPr lang="ru-RU" dirty="0" err="1"/>
              <a:t>мүмкіндігі</a:t>
            </a:r>
            <a:r>
              <a:rPr lang="ru-RU" dirty="0"/>
              <a:t>. </a:t>
            </a:r>
            <a:r>
              <a:rPr lang="en-US" dirty="0"/>
              <a:t>IDS/IPS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en-US" dirty="0"/>
              <a:t>Snort Sourcefire (Cisco)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95" y="5518673"/>
            <a:ext cx="4186912" cy="13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28277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49" y="2263775"/>
            <a:ext cx="5522091" cy="1481138"/>
          </a:xfrm>
        </p:spPr>
        <p:txBody>
          <a:bodyPr>
            <a:noAutofit/>
          </a:bodyPr>
          <a:lstStyle/>
          <a:p>
            <a:pPr algn="l"/>
            <a:r>
              <a:rPr lang="ru-RU" sz="2800" b="0" dirty="0" err="1">
                <a:effectLst/>
              </a:rPr>
              <a:t>Сіздің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болашағыңызды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киберқауіпсіздікпен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байланыстырасыз</a:t>
            </a:r>
            <a:r>
              <a:rPr lang="ru-RU" sz="2800" b="0" dirty="0">
                <a:effectLst/>
              </a:rPr>
              <a:t> ба?</a:t>
            </a:r>
            <a:endParaRPr lang="ru-RU" sz="2800" dirty="0">
              <a:latin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28323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2845" y="2248009"/>
            <a:ext cx="5380203" cy="1481138"/>
          </a:xfrm>
        </p:spPr>
        <p:txBody>
          <a:bodyPr>
            <a:noAutofit/>
          </a:bodyPr>
          <a:lstStyle/>
          <a:p>
            <a:pPr algn="l"/>
            <a:r>
              <a:rPr lang="ru-RU" sz="2800" b="0" dirty="0">
                <a:effectLst/>
              </a:rPr>
              <a:t>5.1. </a:t>
            </a:r>
            <a:r>
              <a:rPr lang="ru-RU" sz="2800" b="0" dirty="0" err="1">
                <a:effectLst/>
              </a:rPr>
              <a:t>Ақпараттық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қауіпсіздік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саласындағы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Білім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және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мансап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92903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91572"/>
            <a:ext cx="8559625" cy="838200"/>
          </a:xfrm>
        </p:spPr>
        <p:txBody>
          <a:bodyPr>
            <a:normAutofit fontScale="90000"/>
          </a:bodyPr>
          <a:lstStyle/>
          <a:p>
            <a:r>
              <a:rPr lang="ru-RU" b="0" dirty="0" err="1">
                <a:effectLst/>
              </a:rPr>
              <a:t>Ақпараттық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қауіпсіздік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саласындағы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Білім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және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мансап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сертификаттау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мүмкіндіктері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500" y="2085603"/>
            <a:ext cx="8559624" cy="2219698"/>
          </a:xfrm>
        </p:spPr>
        <p:txBody>
          <a:bodyPr/>
          <a:lstStyle/>
          <a:p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сертификаттау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мүмкіндіктер</a:t>
            </a:r>
            <a:r>
              <a:rPr lang="ru-RU" dirty="0"/>
              <a:t> бар? </a:t>
            </a:r>
            <a:r>
              <a:rPr lang="en-US" dirty="0"/>
              <a:t>CompTIA Cisco Linux</a:t>
            </a:r>
            <a:endParaRPr lang="ru-RU" b="0" i="0" u="none" baseline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055" y="3142821"/>
            <a:ext cx="5658945" cy="37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66450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64055" y="579812"/>
            <a:ext cx="8579945" cy="838200"/>
          </a:xfrm>
        </p:spPr>
        <p:txBody>
          <a:bodyPr>
            <a:normAutofit fontScale="90000"/>
          </a:bodyPr>
          <a:lstStyle/>
          <a:p>
            <a:r>
              <a:rPr lang="ru-RU" b="0" dirty="0" err="1">
                <a:effectLst/>
              </a:rPr>
              <a:t>Ақпараттық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қауіпсіздік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саласындағы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Білім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және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мансап</a:t>
            </a:r>
            <a:r>
              <a:rPr lang="ru-RU" b="0" dirty="0">
                <a:effectLst/>
              </a:rPr>
              <a:t> бос </a:t>
            </a:r>
            <a:r>
              <a:rPr lang="ru-RU" b="0" dirty="0" err="1">
                <a:effectLst/>
              </a:rPr>
              <a:t>жұмыс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орындары</a:t>
            </a:r>
            <a:endParaRPr lang="ru-RU" b="1" i="0" u="none" baseline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020" y="2394917"/>
            <a:ext cx="8190038" cy="4942578"/>
          </a:xfrm>
        </p:spPr>
        <p:txBody>
          <a:bodyPr/>
          <a:lstStyle/>
          <a:p>
            <a:r>
              <a:rPr lang="ru-RU" dirty="0" err="1"/>
              <a:t>Сайтта</a:t>
            </a:r>
            <a:r>
              <a:rPr lang="ru-RU" dirty="0"/>
              <a:t> </a:t>
            </a:r>
            <a:r>
              <a:rPr lang="ru-RU" dirty="0" err="1"/>
              <a:t>киберқауіпсіздік</a:t>
            </a:r>
            <a:r>
              <a:rPr lang="ru-RU" dirty="0"/>
              <a:t> </a:t>
            </a:r>
            <a:r>
              <a:rPr lang="ru-RU" dirty="0" err="1"/>
              <a:t>саласындағы</a:t>
            </a:r>
            <a:r>
              <a:rPr lang="ru-RU" dirty="0"/>
              <a:t> Бос </a:t>
            </a:r>
            <a:r>
              <a:rPr lang="ru-RU" dirty="0" err="1"/>
              <a:t>орындар</a:t>
            </a:r>
            <a:r>
              <a:rPr lang="ru-RU" dirty="0"/>
              <a:t> </a:t>
            </a:r>
            <a:r>
              <a:rPr lang="en-US" dirty="0"/>
              <a:t>Cisco.com </a:t>
            </a:r>
            <a:r>
              <a:rPr lang="ru-RU" dirty="0" err="1"/>
              <a:t>Киберқауіпсіздік</a:t>
            </a:r>
            <a:r>
              <a:rPr lang="ru-RU" dirty="0"/>
              <a:t> </a:t>
            </a:r>
            <a:r>
              <a:rPr lang="ru-RU" dirty="0" err="1"/>
              <a:t>саласындағы</a:t>
            </a:r>
            <a:r>
              <a:rPr lang="ru-RU" dirty="0"/>
              <a:t> бос </a:t>
            </a:r>
            <a:r>
              <a:rPr lang="ru-RU" dirty="0" err="1"/>
              <a:t>орындары</a:t>
            </a:r>
            <a:r>
              <a:rPr lang="ru-RU" dirty="0"/>
              <a:t> бар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сайттар</a:t>
            </a:r>
            <a:r>
              <a:rPr lang="ru-RU" dirty="0"/>
              <a:t> </a:t>
            </a:r>
            <a:r>
              <a:rPr lang="en-US" dirty="0" err="1"/>
              <a:t>ITJobMatch</a:t>
            </a:r>
            <a:r>
              <a:rPr lang="en-US" dirty="0"/>
              <a:t> Monster CareerBuilder</a:t>
            </a:r>
            <a:endParaRPr lang="ru-RU" b="0" i="0" u="none" baseline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41" y="4465321"/>
            <a:ext cx="366302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3359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157" y="1478280"/>
            <a:ext cx="8434522" cy="5574908"/>
          </a:xfrm>
        </p:spPr>
        <p:txBody>
          <a:bodyPr/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Қылмыскерлер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ақшаңызды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Желідегі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жазбалар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Изощренные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схемалары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жеңілдіктер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" y="15271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i="0" u="none" baseline="0" dirty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деректер-бұл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нысан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589" y="1945314"/>
            <a:ext cx="2399334" cy="1546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879" y="4741755"/>
            <a:ext cx="2279164" cy="18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75653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1672"/>
            <a:ext cx="8733677" cy="5218312"/>
          </a:xfrm>
        </p:spPr>
        <p:txBody>
          <a:bodyPr/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деректерінің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Құпиялылық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тұтастық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жетімділік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Құпиялылық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ақпаратқа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сұғылмаушылық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Тұтастық-дәлдік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Қолжетімділік-ақпарат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b="0" i="0" u="none" baseline="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" y="1222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95510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828" y="1931595"/>
            <a:ext cx="5769179" cy="4926405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LastPass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Vtech</a:t>
            </a:r>
            <a:endParaRPr lang="kk-KZ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жоғалды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Бұзудан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28" y="256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Қауіпсіздікті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бұзудың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01" y="3695178"/>
            <a:ext cx="2265525" cy="29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9299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5769179" cy="4926405"/>
          </a:xfrm>
        </p:spPr>
        <p:txBody>
          <a:bodyPr/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Зиянкестер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хакерлер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Серые хакеры</a:t>
            </a: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хакерлер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</a:t>
            </a:r>
            <a:endParaRPr lang="ru-RU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48" y="10984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Киберқылмыс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зиянкестер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сарапшылар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киберқылмыскердің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профилі</a:t>
            </a:r>
            <a:endParaRPr lang="ru-RU" sz="280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80" y="3227071"/>
            <a:ext cx="5378245" cy="33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95772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775791"/>
            <a:ext cx="5769179" cy="4383206"/>
          </a:xfrm>
        </p:spPr>
        <p:txBody>
          <a:bodyPr/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Киберқауіпсіздіктің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Корпоративтік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Киберқауіпсіздіктің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этикалық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Корпоративтік</a:t>
            </a:r>
            <a:endParaRPr lang="ru-RU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7" y="536853"/>
            <a:ext cx="8772157" cy="83820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Киберқауіпсіздіктің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заңдық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этикалық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20" y="3831081"/>
            <a:ext cx="4678680" cy="30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9411"/>
      </p:ext>
    </p:extLst>
  </p:cSld>
  <p:clrMapOvr>
    <a:masterClrMapping/>
  </p:clrMapOvr>
  <p:transition spd="med"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25379</TotalTime>
  <Pages>28</Pages>
  <Words>1517</Words>
  <Application>Microsoft Office PowerPoint</Application>
  <PresentationFormat>Экран (4:3)</PresentationFormat>
  <Paragraphs>243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ＭＳ Ｐゴシック</vt:lpstr>
      <vt:lpstr>Arial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PPT-TMPLT-WHT_C</vt:lpstr>
      <vt:lpstr>Открытая</vt:lpstr>
      <vt:lpstr>Лекция 15. Киберқауіпсіздік</vt:lpstr>
      <vt:lpstr>Киберқауіпсіздік қажеттілігі</vt:lpstr>
      <vt:lpstr>1.1. Дербес деректер</vt:lpstr>
      <vt:lpstr>Жеке деректер  "Дербес деректер" деген не»</vt:lpstr>
      <vt:lpstr>  Жеке деректер-бұл нысан</vt:lpstr>
      <vt:lpstr>"Ұйымдастыру деректері" деген не»</vt:lpstr>
      <vt:lpstr>Қауіпсіздікті бұзудың салдары</vt:lpstr>
      <vt:lpstr>Киберқылмыс бойынша зиянкестер мен сарапшылар киберқылмыскердің профилі</vt:lpstr>
      <vt:lpstr> Киберқауіпсіздіктің заңдық және этикалық мәселелері</vt:lpstr>
      <vt:lpstr> Кибервойна ұғымы</vt:lpstr>
      <vt:lpstr>Шабуылдар, ұғымдар мен техника</vt:lpstr>
      <vt:lpstr>2.1. Кибершабуыл талдау</vt:lpstr>
      <vt:lpstr> Қауіпсіздік және эксплойт жүйесінің осалдығы</vt:lpstr>
      <vt:lpstr>Кибершабуылдарды талдау қауіпсіздік жүйесінің осалдықтарының түрлері</vt:lpstr>
      <vt:lpstr>Кибершабуылдарды талдау зиянды бағдарламалық қамтамасыз етудің түрлері мен белгілері</vt:lpstr>
      <vt:lpstr>Кибершабуыл талдау ену тәсілдері</vt:lpstr>
      <vt:lpstr>Кибершабуыл талдау Қызмет көрсетуден бас тарту</vt:lpstr>
      <vt:lpstr>Киберқауіпсіздік ландшафты  аралас шабуыл</vt:lpstr>
      <vt:lpstr>Киберқауіпсіздік ландшафты  салдарын азайту</vt:lpstr>
      <vt:lpstr>Деректерді және құпиялықты қорғау</vt:lpstr>
      <vt:lpstr> 3.1 Деректерді және құпиялықты қорғау</vt:lpstr>
      <vt:lpstr>Деректерді қорғау құрылғылар мен желілерді қорғау</vt:lpstr>
      <vt:lpstr>ДЕРЕКТЕРДІ ҚОРҒАУ Деректерді жүргізу</vt:lpstr>
      <vt:lpstr>Желідегі жеке мәліметтеріңізді қорғау Сенімді аутентификация</vt:lpstr>
      <vt:lpstr>Желідегі жеке мәліметтеріңізді қорғау Тым көп ақпаратпен бөлісесіз бе?</vt:lpstr>
      <vt:lpstr>Ұйымды қорғау</vt:lpstr>
      <vt:lpstr>4.1. Желіаралық экрандар</vt:lpstr>
      <vt:lpstr>Желіаралық экрандар Желіаралық экрандардың түрлері</vt:lpstr>
      <vt:lpstr>Желіаралық экрандар Қауіпсіздік құрылғылары</vt:lpstr>
      <vt:lpstr>Желіаралық экрандар Нақты уақытта шабуылдарды анықтау</vt:lpstr>
      <vt:lpstr>Желіаралық экрандар Зиянды ПО анықтау</vt:lpstr>
      <vt:lpstr>Желіаралық экрандар Ақпараттық қауіпсіздік бойынша үздік практикалық әдістемелер</vt:lpstr>
      <vt:lpstr>Мінез-құлық негізіндегі киберқауіпсіздікке көзқарас  Ботнет</vt:lpstr>
      <vt:lpstr>Мінез-құлық негізінде киберқауіпсіздікке көзқарас Өлтіру тізбегі</vt:lpstr>
      <vt:lpstr>Мінез-құлық негізіндегі киберқауіпсіздікке көзқарас Тәртіп негізіндегі қауіпсіздік</vt:lpstr>
      <vt:lpstr>Тәртіп негізіндегі қауіпсіздікке көзқарас NetFlow және кибератакалар</vt:lpstr>
      <vt:lpstr>Cisco киберқауіпсіздікке көзқарасы CSIRT</vt:lpstr>
      <vt:lpstr>Cisco киберқауіпсіздікке көзқарасы Ақпараттық қауіпсіздік бойынша Сценарийлер жинағы</vt:lpstr>
      <vt:lpstr>Cisco киберқауіпсіздікке көзқарасы Инциденттерді болдырмау және анықтау құралдары</vt:lpstr>
      <vt:lpstr>Cisco киберқауіпсіздікке көзқарасы IDS и IPS</vt:lpstr>
      <vt:lpstr>Сіздің болашағыңызды киберқауіпсіздікпен байланыстырасыз ба?</vt:lpstr>
      <vt:lpstr>5.1. Ақпараттық қауіпсіздік саласындағы Білім және мансап</vt:lpstr>
      <vt:lpstr>Ақпараттық қауіпсіздік саласындағы Білім және мансап сертификаттау мүмкіндіктері</vt:lpstr>
      <vt:lpstr>Ақпараттық қауіпсіздік саласындағы Білім және мансап бос жұмыс орындары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Сейтжанова Жанат</cp:lastModifiedBy>
  <cp:revision>916</cp:revision>
  <cp:lastPrinted>1999-01-27T00:54:54Z</cp:lastPrinted>
  <dcterms:created xsi:type="dcterms:W3CDTF">2006-10-23T15:07:30Z</dcterms:created>
  <dcterms:modified xsi:type="dcterms:W3CDTF">2019-02-27T10:54:46Z</dcterms:modified>
</cp:coreProperties>
</file>